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2"/>
  </p:notesMasterIdLst>
  <p:handoutMasterIdLst>
    <p:handoutMasterId r:id="rId33"/>
  </p:handoutMasterIdLst>
  <p:sldIdLst>
    <p:sldId id="421" r:id="rId2"/>
    <p:sldId id="388" r:id="rId3"/>
    <p:sldId id="302" r:id="rId4"/>
    <p:sldId id="384" r:id="rId5"/>
    <p:sldId id="383" r:id="rId6"/>
    <p:sldId id="386" r:id="rId7"/>
    <p:sldId id="389" r:id="rId8"/>
    <p:sldId id="390" r:id="rId9"/>
    <p:sldId id="391" r:id="rId10"/>
    <p:sldId id="407" r:id="rId11"/>
    <p:sldId id="417" r:id="rId12"/>
    <p:sldId id="418" r:id="rId13"/>
    <p:sldId id="419" r:id="rId14"/>
    <p:sldId id="420" r:id="rId15"/>
    <p:sldId id="408" r:id="rId16"/>
    <p:sldId id="409" r:id="rId17"/>
    <p:sldId id="410" r:id="rId18"/>
    <p:sldId id="411" r:id="rId19"/>
    <p:sldId id="385" r:id="rId20"/>
    <p:sldId id="279" r:id="rId21"/>
    <p:sldId id="370" r:id="rId22"/>
    <p:sldId id="392" r:id="rId23"/>
    <p:sldId id="394" r:id="rId24"/>
    <p:sldId id="393" r:id="rId25"/>
    <p:sldId id="412" r:id="rId26"/>
    <p:sldId id="413" r:id="rId27"/>
    <p:sldId id="414" r:id="rId28"/>
    <p:sldId id="387" r:id="rId29"/>
    <p:sldId id="366" r:id="rId30"/>
    <p:sldId id="301" r:id="rId3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916"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86">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510" autoAdjust="0"/>
    <p:restoredTop sz="94590" autoAdjust="0"/>
  </p:normalViewPr>
  <p:slideViewPr>
    <p:cSldViewPr showGuides="1">
      <p:cViewPr varScale="1">
        <p:scale>
          <a:sx n="78" d="100"/>
          <a:sy n="78" d="100"/>
        </p:scale>
        <p:origin x="754" y="62"/>
      </p:cViewPr>
      <p:guideLst>
        <p:guide orient="horz" pos="2160"/>
        <p:guide pos="2916"/>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55" d="100"/>
          <a:sy n="55" d="100"/>
        </p:scale>
        <p:origin x="-2904" y="-102"/>
      </p:cViewPr>
      <p:guideLst>
        <p:guide orient="horz" pos="2880"/>
        <p:guide pos="2186"/>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3472FC0-3A6E-4FDF-98C7-05D53ADA3185}" type="datetimeFigureOut">
              <a:rPr lang="en-US" smtClean="0"/>
              <a:t>4/10/2025</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47E15A7B-879F-45B5-9291-0F55AE53DB35}" type="slidenum">
              <a:rPr lang="en-US" smtClean="0"/>
              <a:t>‹#›</a:t>
            </a:fld>
            <a:endParaRPr lang="en-US"/>
          </a:p>
        </p:txBody>
      </p:sp>
    </p:spTree>
    <p:extLst>
      <p:ext uri="{BB962C8B-B14F-4D97-AF65-F5344CB8AC3E}">
        <p14:creationId xmlns:p14="http://schemas.microsoft.com/office/powerpoint/2010/main" val="15616235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5F44B48-72A2-4A15-9A9B-0DA2BF7C6B02}" type="datetimeFigureOut">
              <a:rPr lang="en-US" smtClean="0"/>
              <a:t>4/10/2025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D238FA3-189B-4AA8-9E46-1FED810FB611}" type="slidenum">
              <a:rPr lang="en-US" smtClean="0"/>
              <a:t>‹#›</a:t>
            </a:fld>
            <a:endParaRPr lang="en-US"/>
          </a:p>
        </p:txBody>
      </p:sp>
    </p:spTree>
    <p:extLst>
      <p:ext uri="{BB962C8B-B14F-4D97-AF65-F5344CB8AC3E}">
        <p14:creationId xmlns:p14="http://schemas.microsoft.com/office/powerpoint/2010/main" val="11511694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FD238FA3-189B-4AA8-9E46-1FED810FB611}" type="slidenum">
              <a:rPr lang="en-US" smtClean="0"/>
              <a:t>6</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238FA3-189B-4AA8-9E46-1FED810FB611}" type="slidenum">
              <a:rPr lang="en-US" smtClean="0"/>
              <a:t>29</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B3BD94B3-44B9-44B7-85A7-F056FA607D46}" type="datetime3">
              <a:rPr lang="en-US" smtClean="0"/>
              <a:t>10 April 2025</a:t>
            </a:fld>
            <a:endParaRPr lang="en-US"/>
          </a:p>
        </p:txBody>
      </p:sp>
      <p:sp>
        <p:nvSpPr>
          <p:cNvPr id="5" name="Footer Placeholder 4"/>
          <p:cNvSpPr>
            <a:spLocks noGrp="1"/>
          </p:cNvSpPr>
          <p:nvPr>
            <p:ph type="ftr" sz="quarter" idx="11"/>
          </p:nvPr>
        </p:nvSpPr>
        <p:spPr/>
        <p:txBody>
          <a:bodyPr/>
          <a:lstStyle/>
          <a:p>
            <a:r>
              <a:rPr lang="en-US"/>
              <a:t>School of Computing - CSE</a:t>
            </a:r>
          </a:p>
        </p:txBody>
      </p:sp>
      <p:sp>
        <p:nvSpPr>
          <p:cNvPr id="6" name="Slide Number Placeholder 5"/>
          <p:cNvSpPr>
            <a:spLocks noGrp="1"/>
          </p:cNvSpPr>
          <p:nvPr>
            <p:ph type="sldNum" sz="quarter" idx="12"/>
          </p:nvPr>
        </p:nvSpPr>
        <p:spPr/>
        <p:txBody>
          <a:bodyPr/>
          <a:lstStyle/>
          <a:p>
            <a:fld id="{7B28076C-CE04-4A00-BFAA-A90EA8355859}"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6B910C5-081D-4FA6-9B78-BB56BEB475DD}" type="datetime3">
              <a:rPr lang="en-US" smtClean="0"/>
              <a:t>10 April 2025</a:t>
            </a:fld>
            <a:endParaRPr lang="en-US"/>
          </a:p>
        </p:txBody>
      </p:sp>
      <p:sp>
        <p:nvSpPr>
          <p:cNvPr id="5" name="Footer Placeholder 4"/>
          <p:cNvSpPr>
            <a:spLocks noGrp="1"/>
          </p:cNvSpPr>
          <p:nvPr>
            <p:ph type="ftr" sz="quarter" idx="11"/>
          </p:nvPr>
        </p:nvSpPr>
        <p:spPr/>
        <p:txBody>
          <a:bodyPr/>
          <a:lstStyle/>
          <a:p>
            <a:r>
              <a:rPr lang="en-US"/>
              <a:t>School of Computing - CSE</a:t>
            </a:r>
          </a:p>
        </p:txBody>
      </p:sp>
      <p:sp>
        <p:nvSpPr>
          <p:cNvPr id="6" name="Slide Number Placeholder 5"/>
          <p:cNvSpPr>
            <a:spLocks noGrp="1"/>
          </p:cNvSpPr>
          <p:nvPr>
            <p:ph type="sldNum" sz="quarter" idx="12"/>
          </p:nvPr>
        </p:nvSpPr>
        <p:spPr/>
        <p:txBody>
          <a:bodyPr/>
          <a:lstStyle/>
          <a:p>
            <a:fld id="{7B28076C-CE04-4A00-BFAA-A90EA8355859}"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18360AF-72BE-4445-B200-736511B20555}" type="datetime3">
              <a:rPr lang="en-US" smtClean="0"/>
              <a:t>10 April 2025</a:t>
            </a:fld>
            <a:endParaRPr lang="en-US"/>
          </a:p>
        </p:txBody>
      </p:sp>
      <p:sp>
        <p:nvSpPr>
          <p:cNvPr id="5" name="Footer Placeholder 4"/>
          <p:cNvSpPr>
            <a:spLocks noGrp="1"/>
          </p:cNvSpPr>
          <p:nvPr>
            <p:ph type="ftr" sz="quarter" idx="11"/>
          </p:nvPr>
        </p:nvSpPr>
        <p:spPr/>
        <p:txBody>
          <a:bodyPr/>
          <a:lstStyle/>
          <a:p>
            <a:r>
              <a:rPr lang="en-US"/>
              <a:t>School of Computing - CSE</a:t>
            </a:r>
          </a:p>
        </p:txBody>
      </p:sp>
      <p:sp>
        <p:nvSpPr>
          <p:cNvPr id="6" name="Slide Number Placeholder 5"/>
          <p:cNvSpPr>
            <a:spLocks noGrp="1"/>
          </p:cNvSpPr>
          <p:nvPr>
            <p:ph type="sldNum" sz="quarter" idx="12"/>
          </p:nvPr>
        </p:nvSpPr>
        <p:spPr/>
        <p:txBody>
          <a:bodyPr/>
          <a:lstStyle/>
          <a:p>
            <a:fld id="{7B28076C-CE04-4A00-BFAA-A90EA8355859}"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00200"/>
            <a:ext cx="8229600" cy="4525963"/>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noFill/>
          <a:ln>
            <a:noFill/>
          </a:ln>
          <a:effectLst>
            <a:outerShdw blurRad="50800" dist="50800" dir="5400000" algn="ctr" rotWithShape="0">
              <a:schemeClr val="bg1"/>
            </a:outerShdw>
          </a:effectLst>
        </p:spPr>
        <p:txBody>
          <a:bodyPr/>
          <a:lstStyle>
            <a:lvl1pPr>
              <a:defRPr>
                <a:solidFill>
                  <a:schemeClr val="accent6">
                    <a:lumMod val="50000"/>
                  </a:schemeClr>
                </a:solidFill>
              </a:defRPr>
            </a:lvl1pPr>
          </a:lstStyle>
          <a:p>
            <a:fld id="{10B6530B-5C68-4965-B8A9-8C18D26903BD}" type="datetime3">
              <a:rPr lang="en-US" smtClean="0"/>
              <a:t>10 April 2025</a:t>
            </a:fld>
            <a:endParaRPr lang="en-US" dirty="0"/>
          </a:p>
        </p:txBody>
      </p:sp>
      <p:sp>
        <p:nvSpPr>
          <p:cNvPr id="5" name="Footer Placeholder 4"/>
          <p:cNvSpPr>
            <a:spLocks noGrp="1"/>
          </p:cNvSpPr>
          <p:nvPr>
            <p:ph type="ftr" sz="quarter" idx="11"/>
          </p:nvPr>
        </p:nvSpPr>
        <p:spPr/>
        <p:txBody>
          <a:bodyPr/>
          <a:lstStyle>
            <a:lvl1pPr>
              <a:defRPr>
                <a:solidFill>
                  <a:schemeClr val="accent6">
                    <a:lumMod val="50000"/>
                  </a:schemeClr>
                </a:solidFill>
              </a:defRPr>
            </a:lvl1pPr>
          </a:lstStyle>
          <a:p>
            <a:r>
              <a:rPr lang="en-US"/>
              <a:t>School of Computing - CSE</a:t>
            </a:r>
            <a:endParaRPr lang="en-US" dirty="0"/>
          </a:p>
        </p:txBody>
      </p:sp>
      <p:sp>
        <p:nvSpPr>
          <p:cNvPr id="6" name="Slide Number Placeholder 5"/>
          <p:cNvSpPr>
            <a:spLocks noGrp="1"/>
          </p:cNvSpPr>
          <p:nvPr>
            <p:ph type="sldNum" sz="quarter" idx="12"/>
          </p:nvPr>
        </p:nvSpPr>
        <p:spPr/>
        <p:txBody>
          <a:bodyPr/>
          <a:lstStyle>
            <a:lvl1pPr>
              <a:defRPr>
                <a:solidFill>
                  <a:schemeClr val="accent6">
                    <a:lumMod val="50000"/>
                  </a:schemeClr>
                </a:solidFill>
              </a:defRPr>
            </a:lvl1pPr>
          </a:lstStyle>
          <a:p>
            <a:fld id="{C0EC1BDC-9B67-430D-970A-E36C75175141}" type="slidenum">
              <a:rPr lang="en-US" smtClean="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B7275DB-6D13-480B-AC77-F5019BDC5287}" type="datetime3">
              <a:rPr lang="en-US" smtClean="0"/>
              <a:t>10 April 2025</a:t>
            </a:fld>
            <a:endParaRPr lang="en-US"/>
          </a:p>
        </p:txBody>
      </p:sp>
      <p:sp>
        <p:nvSpPr>
          <p:cNvPr id="5" name="Footer Placeholder 4"/>
          <p:cNvSpPr>
            <a:spLocks noGrp="1"/>
          </p:cNvSpPr>
          <p:nvPr>
            <p:ph type="ftr" sz="quarter" idx="11"/>
          </p:nvPr>
        </p:nvSpPr>
        <p:spPr/>
        <p:txBody>
          <a:bodyPr/>
          <a:lstStyle/>
          <a:p>
            <a:r>
              <a:rPr lang="en-US"/>
              <a:t>School of Computing - CSE</a:t>
            </a:r>
          </a:p>
        </p:txBody>
      </p:sp>
      <p:sp>
        <p:nvSpPr>
          <p:cNvPr id="6" name="Slide Number Placeholder 5"/>
          <p:cNvSpPr>
            <a:spLocks noGrp="1"/>
          </p:cNvSpPr>
          <p:nvPr>
            <p:ph type="sldNum" sz="quarter" idx="12"/>
          </p:nvPr>
        </p:nvSpPr>
        <p:spPr/>
        <p:txBody>
          <a:bodyPr/>
          <a:lstStyle/>
          <a:p>
            <a:fld id="{7B28076C-CE04-4A00-BFAA-A90EA8355859}"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B2A365F-315E-4D26-B736-3944439F5E09}" type="datetime3">
              <a:rPr lang="en-US" smtClean="0"/>
              <a:t>10 April 2025</a:t>
            </a:fld>
            <a:endParaRPr lang="en-US"/>
          </a:p>
        </p:txBody>
      </p:sp>
      <p:sp>
        <p:nvSpPr>
          <p:cNvPr id="5" name="Footer Placeholder 4"/>
          <p:cNvSpPr>
            <a:spLocks noGrp="1"/>
          </p:cNvSpPr>
          <p:nvPr>
            <p:ph type="ftr" sz="quarter" idx="11"/>
          </p:nvPr>
        </p:nvSpPr>
        <p:spPr/>
        <p:txBody>
          <a:bodyPr/>
          <a:lstStyle/>
          <a:p>
            <a:r>
              <a:rPr lang="en-US"/>
              <a:t>School of Computing - CSE</a:t>
            </a:r>
          </a:p>
        </p:txBody>
      </p:sp>
      <p:sp>
        <p:nvSpPr>
          <p:cNvPr id="6" name="Slide Number Placeholder 5"/>
          <p:cNvSpPr>
            <a:spLocks noGrp="1"/>
          </p:cNvSpPr>
          <p:nvPr>
            <p:ph type="sldNum" sz="quarter" idx="12"/>
          </p:nvPr>
        </p:nvSpPr>
        <p:spPr/>
        <p:txBody>
          <a:bodyPr/>
          <a:lstStyle/>
          <a:p>
            <a:fld id="{7B28076C-CE04-4A00-BFAA-A90EA8355859}"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AB1E7AE-CF1A-4AE7-BD2C-F950D278A3DB}" type="datetime3">
              <a:rPr lang="en-US" smtClean="0"/>
              <a:t>10 April 2025</a:t>
            </a:fld>
            <a:endParaRPr lang="en-US"/>
          </a:p>
        </p:txBody>
      </p:sp>
      <p:sp>
        <p:nvSpPr>
          <p:cNvPr id="6" name="Footer Placeholder 5"/>
          <p:cNvSpPr>
            <a:spLocks noGrp="1"/>
          </p:cNvSpPr>
          <p:nvPr>
            <p:ph type="ftr" sz="quarter" idx="11"/>
          </p:nvPr>
        </p:nvSpPr>
        <p:spPr/>
        <p:txBody>
          <a:bodyPr/>
          <a:lstStyle/>
          <a:p>
            <a:r>
              <a:rPr lang="en-US"/>
              <a:t>School of Computing - CSE</a:t>
            </a:r>
          </a:p>
        </p:txBody>
      </p:sp>
      <p:sp>
        <p:nvSpPr>
          <p:cNvPr id="7" name="Slide Number Placeholder 6"/>
          <p:cNvSpPr>
            <a:spLocks noGrp="1"/>
          </p:cNvSpPr>
          <p:nvPr>
            <p:ph type="sldNum" sz="quarter" idx="12"/>
          </p:nvPr>
        </p:nvSpPr>
        <p:spPr/>
        <p:txBody>
          <a:bodyPr/>
          <a:lstStyle/>
          <a:p>
            <a:fld id="{7B28076C-CE04-4A00-BFAA-A90EA8355859}"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C6D51F8-804C-441D-85CA-D64DC6F78406}" type="datetime3">
              <a:rPr lang="en-US" smtClean="0"/>
              <a:t>10 April 2025</a:t>
            </a:fld>
            <a:endParaRPr lang="en-US"/>
          </a:p>
        </p:txBody>
      </p:sp>
      <p:sp>
        <p:nvSpPr>
          <p:cNvPr id="8" name="Footer Placeholder 7"/>
          <p:cNvSpPr>
            <a:spLocks noGrp="1"/>
          </p:cNvSpPr>
          <p:nvPr>
            <p:ph type="ftr" sz="quarter" idx="11"/>
          </p:nvPr>
        </p:nvSpPr>
        <p:spPr/>
        <p:txBody>
          <a:bodyPr/>
          <a:lstStyle/>
          <a:p>
            <a:r>
              <a:rPr lang="en-US"/>
              <a:t>School of Computing - CSE</a:t>
            </a:r>
          </a:p>
        </p:txBody>
      </p:sp>
      <p:sp>
        <p:nvSpPr>
          <p:cNvPr id="9" name="Slide Number Placeholder 8"/>
          <p:cNvSpPr>
            <a:spLocks noGrp="1"/>
          </p:cNvSpPr>
          <p:nvPr>
            <p:ph type="sldNum" sz="quarter" idx="12"/>
          </p:nvPr>
        </p:nvSpPr>
        <p:spPr/>
        <p:txBody>
          <a:bodyPr/>
          <a:lstStyle/>
          <a:p>
            <a:fld id="{7B28076C-CE04-4A00-BFAA-A90EA8355859}"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97CCCDB-4457-4C48-985F-BD1C33DF88D2}" type="datetime3">
              <a:rPr lang="en-US" smtClean="0"/>
              <a:t>10 April 2025</a:t>
            </a:fld>
            <a:endParaRPr lang="en-US"/>
          </a:p>
        </p:txBody>
      </p:sp>
      <p:sp>
        <p:nvSpPr>
          <p:cNvPr id="4" name="Footer Placeholder 3"/>
          <p:cNvSpPr>
            <a:spLocks noGrp="1"/>
          </p:cNvSpPr>
          <p:nvPr>
            <p:ph type="ftr" sz="quarter" idx="11"/>
          </p:nvPr>
        </p:nvSpPr>
        <p:spPr/>
        <p:txBody>
          <a:bodyPr/>
          <a:lstStyle/>
          <a:p>
            <a:r>
              <a:rPr lang="en-US"/>
              <a:t>School of Computing - CSE</a:t>
            </a:r>
          </a:p>
        </p:txBody>
      </p:sp>
      <p:sp>
        <p:nvSpPr>
          <p:cNvPr id="5" name="Slide Number Placeholder 4"/>
          <p:cNvSpPr>
            <a:spLocks noGrp="1"/>
          </p:cNvSpPr>
          <p:nvPr>
            <p:ph type="sldNum" sz="quarter" idx="12"/>
          </p:nvPr>
        </p:nvSpPr>
        <p:spPr/>
        <p:txBody>
          <a:bodyPr/>
          <a:lstStyle/>
          <a:p>
            <a:fld id="{7B28076C-CE04-4A00-BFAA-A90EA8355859}"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3F4AF7E-7813-4879-8B55-5575B0080D39}" type="datetime3">
              <a:rPr lang="en-US" smtClean="0"/>
              <a:t>10 April 2025</a:t>
            </a:fld>
            <a:endParaRPr lang="en-US"/>
          </a:p>
        </p:txBody>
      </p:sp>
      <p:sp>
        <p:nvSpPr>
          <p:cNvPr id="3" name="Footer Placeholder 2"/>
          <p:cNvSpPr>
            <a:spLocks noGrp="1"/>
          </p:cNvSpPr>
          <p:nvPr>
            <p:ph type="ftr" sz="quarter" idx="11"/>
          </p:nvPr>
        </p:nvSpPr>
        <p:spPr/>
        <p:txBody>
          <a:bodyPr/>
          <a:lstStyle/>
          <a:p>
            <a:r>
              <a:rPr lang="en-US"/>
              <a:t>School of Computing - CSE</a:t>
            </a:r>
          </a:p>
        </p:txBody>
      </p:sp>
      <p:sp>
        <p:nvSpPr>
          <p:cNvPr id="4" name="Slide Number Placeholder 3"/>
          <p:cNvSpPr>
            <a:spLocks noGrp="1"/>
          </p:cNvSpPr>
          <p:nvPr>
            <p:ph type="sldNum" sz="quarter" idx="12"/>
          </p:nvPr>
        </p:nvSpPr>
        <p:spPr/>
        <p:txBody>
          <a:bodyPr/>
          <a:lstStyle/>
          <a:p>
            <a:fld id="{7B28076C-CE04-4A00-BFAA-A90EA8355859}"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9EC94D0-F97F-48E4-A142-9DA614267486}" type="datetime3">
              <a:rPr lang="en-US" smtClean="0"/>
              <a:t>10 April 2025</a:t>
            </a:fld>
            <a:endParaRPr lang="en-US"/>
          </a:p>
        </p:txBody>
      </p:sp>
      <p:sp>
        <p:nvSpPr>
          <p:cNvPr id="6" name="Footer Placeholder 5"/>
          <p:cNvSpPr>
            <a:spLocks noGrp="1"/>
          </p:cNvSpPr>
          <p:nvPr>
            <p:ph type="ftr" sz="quarter" idx="11"/>
          </p:nvPr>
        </p:nvSpPr>
        <p:spPr/>
        <p:txBody>
          <a:bodyPr/>
          <a:lstStyle/>
          <a:p>
            <a:r>
              <a:rPr lang="en-US"/>
              <a:t>School of Computing - CSE</a:t>
            </a:r>
          </a:p>
        </p:txBody>
      </p:sp>
      <p:sp>
        <p:nvSpPr>
          <p:cNvPr id="7" name="Slide Number Placeholder 6"/>
          <p:cNvSpPr>
            <a:spLocks noGrp="1"/>
          </p:cNvSpPr>
          <p:nvPr>
            <p:ph type="sldNum" sz="quarter" idx="12"/>
          </p:nvPr>
        </p:nvSpPr>
        <p:spPr/>
        <p:txBody>
          <a:bodyPr/>
          <a:lstStyle/>
          <a:p>
            <a:fld id="{7B28076C-CE04-4A00-BFAA-A90EA8355859}"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57DA9B2-FBCA-4233-9590-C0754509BDB5}" type="datetime3">
              <a:rPr lang="en-US" smtClean="0"/>
              <a:t>10 April 2025</a:t>
            </a:fld>
            <a:endParaRPr lang="en-US"/>
          </a:p>
        </p:txBody>
      </p:sp>
      <p:sp>
        <p:nvSpPr>
          <p:cNvPr id="6" name="Footer Placeholder 5"/>
          <p:cNvSpPr>
            <a:spLocks noGrp="1"/>
          </p:cNvSpPr>
          <p:nvPr>
            <p:ph type="ftr" sz="quarter" idx="11"/>
          </p:nvPr>
        </p:nvSpPr>
        <p:spPr/>
        <p:txBody>
          <a:bodyPr/>
          <a:lstStyle/>
          <a:p>
            <a:r>
              <a:rPr lang="en-US"/>
              <a:t>School of Computing - CSE</a:t>
            </a:r>
          </a:p>
        </p:txBody>
      </p:sp>
      <p:sp>
        <p:nvSpPr>
          <p:cNvPr id="7" name="Slide Number Placeholder 6"/>
          <p:cNvSpPr>
            <a:spLocks noGrp="1"/>
          </p:cNvSpPr>
          <p:nvPr>
            <p:ph type="sldNum" sz="quarter" idx="12"/>
          </p:nvPr>
        </p:nvSpPr>
        <p:spPr/>
        <p:txBody>
          <a:bodyPr/>
          <a:lstStyle/>
          <a:p>
            <a:fld id="{7B28076C-CE04-4A00-BFAA-A90EA8355859}"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98940" y="228600"/>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84D4881-3C1B-4E10-8E47-87CE42F43D14}" type="datetime3">
              <a:rPr lang="en-US" smtClean="0"/>
              <a:t>10 April 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School of Computing - CSE</a:t>
            </a: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B28076C-CE04-4A00-BFAA-A90EA8355859}" type="slidenum">
              <a:rPr lang="en-US" smtClean="0"/>
              <a:t>‹#›</a:t>
            </a:fld>
            <a:endParaRPr lang="en-US"/>
          </a:p>
        </p:txBody>
      </p:sp>
      <p:sp>
        <p:nvSpPr>
          <p:cNvPr id="8" name="Rectangle 7"/>
          <p:cNvSpPr/>
          <p:nvPr userDrawn="1"/>
        </p:nvSpPr>
        <p:spPr>
          <a:xfrm>
            <a:off x="298940" y="177143"/>
            <a:ext cx="8610600" cy="6553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9" name="Straight Connector 8"/>
          <p:cNvCxnSpPr/>
          <p:nvPr userDrawn="1"/>
        </p:nvCxnSpPr>
        <p:spPr>
          <a:xfrm>
            <a:off x="298940" y="1219200"/>
            <a:ext cx="8610600" cy="1588"/>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BE05548B-39F7-9BA0-A210-96B67775E732}"/>
              </a:ext>
            </a:extLst>
          </p:cNvPr>
          <p:cNvSpPr>
            <a:spLocks noGrp="1"/>
          </p:cNvSpPr>
          <p:nvPr>
            <p:ph type="dt" sz="half" idx="10"/>
          </p:nvPr>
        </p:nvSpPr>
        <p:spPr/>
        <p:txBody>
          <a:bodyPr/>
          <a:lstStyle/>
          <a:p>
            <a:fld id="{B97CCCDB-4457-4C48-985F-BD1C33DF88D2}" type="datetime3">
              <a:rPr lang="en-US" smtClean="0"/>
              <a:t>10 April 2025</a:t>
            </a:fld>
            <a:endParaRPr lang="en-US"/>
          </a:p>
        </p:txBody>
      </p:sp>
      <p:sp>
        <p:nvSpPr>
          <p:cNvPr id="4" name="Footer Placeholder 3">
            <a:extLst>
              <a:ext uri="{FF2B5EF4-FFF2-40B4-BE49-F238E27FC236}">
                <a16:creationId xmlns:a16="http://schemas.microsoft.com/office/drawing/2014/main" id="{1E3426EE-E676-D04C-ADF2-48CC67C76B3F}"/>
              </a:ext>
            </a:extLst>
          </p:cNvPr>
          <p:cNvSpPr>
            <a:spLocks noGrp="1"/>
          </p:cNvSpPr>
          <p:nvPr>
            <p:ph type="ftr" sz="quarter" idx="11"/>
          </p:nvPr>
        </p:nvSpPr>
        <p:spPr/>
        <p:txBody>
          <a:bodyPr/>
          <a:lstStyle/>
          <a:p>
            <a:r>
              <a:rPr lang="en-US"/>
              <a:t>School of Computing - CSE</a:t>
            </a:r>
          </a:p>
        </p:txBody>
      </p:sp>
      <p:sp>
        <p:nvSpPr>
          <p:cNvPr id="5" name="Slide Number Placeholder 4">
            <a:extLst>
              <a:ext uri="{FF2B5EF4-FFF2-40B4-BE49-F238E27FC236}">
                <a16:creationId xmlns:a16="http://schemas.microsoft.com/office/drawing/2014/main" id="{33747E39-C566-3827-565A-48DD10B5E647}"/>
              </a:ext>
            </a:extLst>
          </p:cNvPr>
          <p:cNvSpPr>
            <a:spLocks noGrp="1"/>
          </p:cNvSpPr>
          <p:nvPr>
            <p:ph type="sldNum" sz="quarter" idx="12"/>
          </p:nvPr>
        </p:nvSpPr>
        <p:spPr/>
        <p:txBody>
          <a:bodyPr/>
          <a:lstStyle/>
          <a:p>
            <a:fld id="{7B28076C-CE04-4A00-BFAA-A90EA8355859}" type="slidenum">
              <a:rPr lang="en-US" smtClean="0"/>
              <a:t>1</a:t>
            </a:fld>
            <a:endParaRPr lang="en-US"/>
          </a:p>
        </p:txBody>
      </p:sp>
      <p:sp>
        <p:nvSpPr>
          <p:cNvPr id="6" name="TextBox 5">
            <a:extLst>
              <a:ext uri="{FF2B5EF4-FFF2-40B4-BE49-F238E27FC236}">
                <a16:creationId xmlns:a16="http://schemas.microsoft.com/office/drawing/2014/main" id="{F574BFF7-2187-9B72-755D-09C0CE680653}"/>
              </a:ext>
            </a:extLst>
          </p:cNvPr>
          <p:cNvSpPr txBox="1"/>
          <p:nvPr/>
        </p:nvSpPr>
        <p:spPr>
          <a:xfrm>
            <a:off x="3124200" y="136525"/>
            <a:ext cx="3657600" cy="461665"/>
          </a:xfrm>
          <a:prstGeom prst="rect">
            <a:avLst/>
          </a:prstGeom>
          <a:noFill/>
        </p:spPr>
        <p:txBody>
          <a:bodyPr wrap="square" rtlCol="0">
            <a:spAutoFit/>
          </a:bodyPr>
          <a:lstStyle/>
          <a:p>
            <a:r>
              <a:rPr lang="en-US" sz="2400" u="sng" dirty="0">
                <a:solidFill>
                  <a:srgbClr val="C00000"/>
                </a:solidFill>
                <a:latin typeface="Arial Black" panose="020B0A04020102020204" pitchFamily="34" charset="0"/>
              </a:rPr>
              <a:t>SATHYABAMA</a:t>
            </a:r>
          </a:p>
        </p:txBody>
      </p:sp>
      <p:sp>
        <p:nvSpPr>
          <p:cNvPr id="7" name="TextBox 6">
            <a:extLst>
              <a:ext uri="{FF2B5EF4-FFF2-40B4-BE49-F238E27FC236}">
                <a16:creationId xmlns:a16="http://schemas.microsoft.com/office/drawing/2014/main" id="{D122EB10-BF15-20C4-CFF3-62BCFD033928}"/>
              </a:ext>
            </a:extLst>
          </p:cNvPr>
          <p:cNvSpPr txBox="1"/>
          <p:nvPr/>
        </p:nvSpPr>
        <p:spPr>
          <a:xfrm>
            <a:off x="3099619" y="508449"/>
            <a:ext cx="5867400" cy="230832"/>
          </a:xfrm>
          <a:prstGeom prst="rect">
            <a:avLst/>
          </a:prstGeom>
          <a:noFill/>
        </p:spPr>
        <p:txBody>
          <a:bodyPr wrap="square" rtlCol="0">
            <a:spAutoFit/>
          </a:bodyPr>
          <a:lstStyle/>
          <a:p>
            <a:r>
              <a:rPr lang="en-US" sz="900" b="1" dirty="0">
                <a:solidFill>
                  <a:srgbClr val="C00000"/>
                </a:solidFill>
                <a:latin typeface="Arial" panose="020B0604020202020204" pitchFamily="34" charset="0"/>
                <a:cs typeface="Arial" panose="020B0604020202020204" pitchFamily="34" charset="0"/>
              </a:rPr>
              <a:t>INSTITUTE OF SCIENCE AND TECHNOLOGY</a:t>
            </a:r>
          </a:p>
        </p:txBody>
      </p:sp>
      <p:sp>
        <p:nvSpPr>
          <p:cNvPr id="8" name="TextBox 7">
            <a:extLst>
              <a:ext uri="{FF2B5EF4-FFF2-40B4-BE49-F238E27FC236}">
                <a16:creationId xmlns:a16="http://schemas.microsoft.com/office/drawing/2014/main" id="{82669C42-925A-B321-41B2-8E7D8F4CE034}"/>
              </a:ext>
            </a:extLst>
          </p:cNvPr>
          <p:cNvSpPr txBox="1"/>
          <p:nvPr/>
        </p:nvSpPr>
        <p:spPr>
          <a:xfrm>
            <a:off x="3291348" y="634239"/>
            <a:ext cx="5105400" cy="261610"/>
          </a:xfrm>
          <a:prstGeom prst="rect">
            <a:avLst/>
          </a:prstGeom>
          <a:noFill/>
        </p:spPr>
        <p:txBody>
          <a:bodyPr wrap="square" rtlCol="0">
            <a:spAutoFit/>
          </a:bodyPr>
          <a:lstStyle/>
          <a:p>
            <a:r>
              <a:rPr lang="en-US" sz="1100" b="1" dirty="0">
                <a:latin typeface="Arial" panose="020B0604020202020204" pitchFamily="34" charset="0"/>
                <a:cs typeface="Arial" panose="020B0604020202020204" pitchFamily="34" charset="0"/>
              </a:rPr>
              <a:t>(DEEMED TO BE UNIVERSITY)</a:t>
            </a:r>
          </a:p>
        </p:txBody>
      </p:sp>
      <p:sp>
        <p:nvSpPr>
          <p:cNvPr id="10" name="TextBox 9">
            <a:extLst>
              <a:ext uri="{FF2B5EF4-FFF2-40B4-BE49-F238E27FC236}">
                <a16:creationId xmlns:a16="http://schemas.microsoft.com/office/drawing/2014/main" id="{7858AE15-097A-417C-50B0-B8D47FE4896D}"/>
              </a:ext>
            </a:extLst>
          </p:cNvPr>
          <p:cNvSpPr txBox="1"/>
          <p:nvPr/>
        </p:nvSpPr>
        <p:spPr>
          <a:xfrm>
            <a:off x="3124200" y="823783"/>
            <a:ext cx="4267200" cy="261610"/>
          </a:xfrm>
          <a:prstGeom prst="rect">
            <a:avLst/>
          </a:prstGeom>
          <a:noFill/>
        </p:spPr>
        <p:txBody>
          <a:bodyPr wrap="square" rtlCol="0">
            <a:spAutoFit/>
          </a:bodyPr>
          <a:lstStyle/>
          <a:p>
            <a:r>
              <a:rPr lang="en-US" sz="1100" b="1" dirty="0">
                <a:latin typeface="Arial" panose="020B0604020202020204" pitchFamily="34" charset="0"/>
                <a:cs typeface="Arial" panose="020B0604020202020204" pitchFamily="34" charset="0"/>
              </a:rPr>
              <a:t>CATEGORY-I UNIVERSITY BY UGC</a:t>
            </a:r>
          </a:p>
        </p:txBody>
      </p:sp>
      <p:sp>
        <p:nvSpPr>
          <p:cNvPr id="11" name="TextBox 10">
            <a:extLst>
              <a:ext uri="{FF2B5EF4-FFF2-40B4-BE49-F238E27FC236}">
                <a16:creationId xmlns:a16="http://schemas.microsoft.com/office/drawing/2014/main" id="{ABF22A67-308C-C97D-D74C-D880214889C2}"/>
              </a:ext>
            </a:extLst>
          </p:cNvPr>
          <p:cNvSpPr txBox="1"/>
          <p:nvPr/>
        </p:nvSpPr>
        <p:spPr>
          <a:xfrm>
            <a:off x="2743200" y="971794"/>
            <a:ext cx="5715000" cy="261610"/>
          </a:xfrm>
          <a:prstGeom prst="rect">
            <a:avLst/>
          </a:prstGeom>
          <a:noFill/>
        </p:spPr>
        <p:txBody>
          <a:bodyPr wrap="square" rtlCol="0">
            <a:spAutoFit/>
          </a:bodyPr>
          <a:lstStyle/>
          <a:p>
            <a:r>
              <a:rPr lang="en-US" sz="1100" b="1" dirty="0">
                <a:latin typeface="Arial" panose="020B0604020202020204" pitchFamily="34" charset="0"/>
                <a:cs typeface="Arial" panose="020B0604020202020204" pitchFamily="34" charset="0"/>
              </a:rPr>
              <a:t>Accredited “A++” by NAAC | Approved by AICTE </a:t>
            </a:r>
          </a:p>
        </p:txBody>
      </p:sp>
      <p:pic>
        <p:nvPicPr>
          <p:cNvPr id="13" name="Picture 12">
            <a:extLst>
              <a:ext uri="{FF2B5EF4-FFF2-40B4-BE49-F238E27FC236}">
                <a16:creationId xmlns:a16="http://schemas.microsoft.com/office/drawing/2014/main" id="{5CCFC803-9119-D8D1-6737-3DB7A920DC3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12979" y="236378"/>
            <a:ext cx="790776" cy="864094"/>
          </a:xfrm>
          <a:prstGeom prst="rect">
            <a:avLst/>
          </a:prstGeom>
        </p:spPr>
      </p:pic>
      <p:sp>
        <p:nvSpPr>
          <p:cNvPr id="14" name="TextBox 13">
            <a:extLst>
              <a:ext uri="{FF2B5EF4-FFF2-40B4-BE49-F238E27FC236}">
                <a16:creationId xmlns:a16="http://schemas.microsoft.com/office/drawing/2014/main" id="{48025BF9-2882-CBF3-1A09-7229562DA824}"/>
              </a:ext>
            </a:extLst>
          </p:cNvPr>
          <p:cNvSpPr txBox="1"/>
          <p:nvPr/>
        </p:nvSpPr>
        <p:spPr>
          <a:xfrm>
            <a:off x="1219200" y="2133600"/>
            <a:ext cx="8534400" cy="584775"/>
          </a:xfrm>
          <a:prstGeom prst="rect">
            <a:avLst/>
          </a:prstGeom>
          <a:noFill/>
        </p:spPr>
        <p:txBody>
          <a:bodyPr wrap="square" rtlCol="0">
            <a:spAutoFit/>
          </a:bodyPr>
          <a:lstStyle/>
          <a:p>
            <a:r>
              <a:rPr lang="en-US" sz="3200" b="1" dirty="0">
                <a:latin typeface="Times New Roman" panose="02020603050405020304" pitchFamily="18" charset="0"/>
                <a:cs typeface="Times New Roman" panose="02020603050405020304" pitchFamily="18" charset="0"/>
              </a:rPr>
              <a:t>FOOT STEP POWER GENERATION</a:t>
            </a:r>
          </a:p>
        </p:txBody>
      </p:sp>
      <p:sp>
        <p:nvSpPr>
          <p:cNvPr id="15" name="TextBox 14">
            <a:extLst>
              <a:ext uri="{FF2B5EF4-FFF2-40B4-BE49-F238E27FC236}">
                <a16:creationId xmlns:a16="http://schemas.microsoft.com/office/drawing/2014/main" id="{1F50497B-F299-9BBF-BB8B-93352F402510}"/>
              </a:ext>
            </a:extLst>
          </p:cNvPr>
          <p:cNvSpPr txBox="1"/>
          <p:nvPr/>
        </p:nvSpPr>
        <p:spPr>
          <a:xfrm>
            <a:off x="738648" y="4561768"/>
            <a:ext cx="5105400" cy="1661993"/>
          </a:xfrm>
          <a:prstGeom prst="rect">
            <a:avLst/>
          </a:prstGeom>
          <a:noFill/>
        </p:spPr>
        <p:txBody>
          <a:bodyPr wrap="square" rtlCol="0">
            <a:spAutoFit/>
          </a:bodyPr>
          <a:lstStyle/>
          <a:p>
            <a:r>
              <a:rPr lang="en-US" sz="1400" b="1" dirty="0">
                <a:cs typeface="Arial" panose="020B0604020202020204" pitchFamily="34" charset="0"/>
              </a:rPr>
              <a:t>Team Members :</a:t>
            </a:r>
          </a:p>
          <a:p>
            <a:r>
              <a:rPr lang="en-US" sz="1100" dirty="0">
                <a:latin typeface="Bahnschrift" panose="020B0502040204020203" pitchFamily="34" charset="0"/>
                <a:cs typeface="Arial" panose="020B0604020202020204" pitchFamily="34" charset="0"/>
              </a:rPr>
              <a:t>Mandla Ganesh Kumar – 43611259</a:t>
            </a:r>
          </a:p>
          <a:p>
            <a:r>
              <a:rPr lang="en-US" sz="1100" dirty="0">
                <a:latin typeface="Bahnschrift" panose="020B0502040204020203" pitchFamily="34" charset="0"/>
                <a:cs typeface="Arial" panose="020B0604020202020204" pitchFamily="34" charset="0"/>
              </a:rPr>
              <a:t>M Vaibhav Varshith Reddy -  43611255</a:t>
            </a:r>
          </a:p>
          <a:p>
            <a:r>
              <a:rPr lang="en-US" sz="1100" dirty="0">
                <a:latin typeface="Bahnschrift" panose="020B0502040204020203" pitchFamily="34" charset="0"/>
                <a:cs typeface="Arial" panose="020B0604020202020204" pitchFamily="34" charset="0"/>
              </a:rPr>
              <a:t>K Sudheer – 43611244</a:t>
            </a:r>
          </a:p>
          <a:p>
            <a:r>
              <a:rPr lang="en-US" sz="1100" dirty="0">
                <a:latin typeface="Bahnschrift" panose="020B0502040204020203" pitchFamily="34" charset="0"/>
                <a:cs typeface="Arial" panose="020B0604020202020204" pitchFamily="34" charset="0"/>
              </a:rPr>
              <a:t>Krishika Soni – 43611236</a:t>
            </a:r>
          </a:p>
          <a:p>
            <a:r>
              <a:rPr lang="en-US" sz="1100" dirty="0">
                <a:latin typeface="Bahnschrift" panose="020B0502040204020203" pitchFamily="34" charset="0"/>
                <a:cs typeface="Arial" panose="020B0604020202020204" pitchFamily="34" charset="0"/>
              </a:rPr>
              <a:t>Sanjana Kumari  - 43611233</a:t>
            </a:r>
          </a:p>
          <a:p>
            <a:r>
              <a:rPr lang="en-US" sz="1100" dirty="0">
                <a:latin typeface="Bahnschrift" panose="020B0502040204020203" pitchFamily="34" charset="0"/>
                <a:cs typeface="Arial" panose="020B0604020202020204" pitchFamily="34" charset="0"/>
              </a:rPr>
              <a:t>Harsh Pandey - 43611274</a:t>
            </a:r>
          </a:p>
          <a:p>
            <a:endParaRPr lang="en-US" dirty="0"/>
          </a:p>
        </p:txBody>
      </p:sp>
      <p:sp>
        <p:nvSpPr>
          <p:cNvPr id="16" name="TextBox 15">
            <a:extLst>
              <a:ext uri="{FF2B5EF4-FFF2-40B4-BE49-F238E27FC236}">
                <a16:creationId xmlns:a16="http://schemas.microsoft.com/office/drawing/2014/main" id="{8ECB9D29-CDD7-071F-06C8-C5BDF8CAB905}"/>
              </a:ext>
            </a:extLst>
          </p:cNvPr>
          <p:cNvSpPr txBox="1"/>
          <p:nvPr/>
        </p:nvSpPr>
        <p:spPr>
          <a:xfrm>
            <a:off x="5466735" y="4560863"/>
            <a:ext cx="3352800" cy="954107"/>
          </a:xfrm>
          <a:prstGeom prst="rect">
            <a:avLst/>
          </a:prstGeom>
          <a:noFill/>
        </p:spPr>
        <p:txBody>
          <a:bodyPr wrap="square" rtlCol="0">
            <a:spAutoFit/>
          </a:bodyPr>
          <a:lstStyle/>
          <a:p>
            <a:r>
              <a:rPr lang="en-US" sz="1400" b="1" dirty="0"/>
              <a:t>    Mentor :</a:t>
            </a:r>
          </a:p>
          <a:p>
            <a:r>
              <a:rPr lang="en-US" sz="1400" dirty="0" err="1">
                <a:latin typeface="Bahnschrift" panose="020B0502040204020203" pitchFamily="34" charset="0"/>
              </a:rPr>
              <a:t>N.Jeenath</a:t>
            </a:r>
            <a:r>
              <a:rPr lang="en-US" sz="1400" dirty="0">
                <a:latin typeface="Bahnschrift" panose="020B0502040204020203" pitchFamily="34" charset="0"/>
              </a:rPr>
              <a:t> Shafana , M.E,(</a:t>
            </a:r>
            <a:r>
              <a:rPr lang="en-US" sz="1400" dirty="0" err="1">
                <a:latin typeface="Bahnschrift" panose="020B0502040204020203" pitchFamily="34" charset="0"/>
              </a:rPr>
              <a:t>Ph.D</a:t>
            </a:r>
            <a:r>
              <a:rPr lang="en-US" sz="1400" dirty="0">
                <a:latin typeface="Bahnschrift" panose="020B0502040204020203" pitchFamily="34" charset="0"/>
              </a:rPr>
              <a:t>)</a:t>
            </a:r>
          </a:p>
          <a:p>
            <a:r>
              <a:rPr lang="en-US" sz="1400" dirty="0">
                <a:latin typeface="Bahnschrift" panose="020B0502040204020203" pitchFamily="34" charset="0"/>
              </a:rPr>
              <a:t>     Assistant </a:t>
            </a:r>
            <a:r>
              <a:rPr lang="en-US" sz="1400" dirty="0" err="1">
                <a:latin typeface="Bahnschrift" panose="020B0502040204020203" pitchFamily="34" charset="0"/>
              </a:rPr>
              <a:t>Proffesor</a:t>
            </a:r>
            <a:endParaRPr lang="en-US" sz="1400" dirty="0">
              <a:latin typeface="Bahnschrift" panose="020B0502040204020203" pitchFamily="34" charset="0"/>
            </a:endParaRPr>
          </a:p>
          <a:p>
            <a:r>
              <a:rPr lang="en-US" sz="1400" dirty="0">
                <a:latin typeface="Bahnschrift" panose="020B0502040204020203" pitchFamily="34" charset="0"/>
              </a:rPr>
              <a:t>     Department of CSE  </a:t>
            </a:r>
          </a:p>
        </p:txBody>
      </p:sp>
    </p:spTree>
    <p:extLst>
      <p:ext uri="{BB962C8B-B14F-4D97-AF65-F5344CB8AC3E}">
        <p14:creationId xmlns:p14="http://schemas.microsoft.com/office/powerpoint/2010/main" val="24280141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7368" y="136525"/>
            <a:ext cx="8229600" cy="1143000"/>
          </a:xfrm>
        </p:spPr>
        <p:txBody>
          <a:bodyPr>
            <a:normAutofit/>
          </a:bodyPr>
          <a:lstStyle/>
          <a:p>
            <a:r>
              <a:rPr lang="en-US" sz="3200" b="1" dirty="0">
                <a:latin typeface="Arial Black" panose="020B0A04020102020204" pitchFamily="34" charset="0"/>
                <a:sym typeface="+mn-ea"/>
              </a:rPr>
              <a:t>PROPOSED MODEL</a:t>
            </a:r>
            <a:endParaRPr lang="en-US" sz="3200" b="1" dirty="0">
              <a:latin typeface="Arial Black" panose="020B0A04020102020204" pitchFamily="34" charset="0"/>
            </a:endParaRPr>
          </a:p>
        </p:txBody>
      </p:sp>
      <p:sp>
        <p:nvSpPr>
          <p:cNvPr id="3" name="Content Placeholder 2"/>
          <p:cNvSpPr>
            <a:spLocks noGrp="1"/>
          </p:cNvSpPr>
          <p:nvPr>
            <p:ph idx="1"/>
          </p:nvPr>
        </p:nvSpPr>
        <p:spPr>
          <a:xfrm>
            <a:off x="452284" y="1202889"/>
            <a:ext cx="8229600" cy="5691982"/>
          </a:xfrm>
        </p:spPr>
        <p:txBody>
          <a:bodyPr>
            <a:noAutofit/>
          </a:bodyPr>
          <a:lstStyle/>
          <a:p>
            <a:pPr algn="just">
              <a:lnSpc>
                <a:spcPct val="150000"/>
              </a:lnSpc>
              <a:buNone/>
            </a:pPr>
            <a:r>
              <a:rPr lang="en-US" sz="2400" b="1" dirty="0"/>
              <a:t>Piezoelectric-Based Model:</a:t>
            </a:r>
          </a:p>
          <a:p>
            <a:pPr algn="just">
              <a:lnSpc>
                <a:spcPct val="150000"/>
              </a:lnSpc>
              <a:buNone/>
            </a:pPr>
            <a:r>
              <a:rPr lang="en-US" sz="2400" dirty="0"/>
              <a:t>This is one of the most widely used models for footstep power</a:t>
            </a:r>
          </a:p>
          <a:p>
            <a:pPr algn="just">
              <a:lnSpc>
                <a:spcPct val="150000"/>
              </a:lnSpc>
              <a:buNone/>
            </a:pPr>
            <a:r>
              <a:rPr lang="en-US" sz="2400" dirty="0"/>
              <a:t>generation. It relies on piezoelectric materials, which generate</a:t>
            </a:r>
          </a:p>
          <a:p>
            <a:pPr algn="just">
              <a:lnSpc>
                <a:spcPct val="150000"/>
              </a:lnSpc>
              <a:buNone/>
            </a:pPr>
            <a:r>
              <a:rPr lang="en-US" sz="2400" dirty="0"/>
              <a:t>an electric charge when subjected to mechanical stress or</a:t>
            </a:r>
          </a:p>
          <a:p>
            <a:pPr algn="just">
              <a:lnSpc>
                <a:spcPct val="150000"/>
              </a:lnSpc>
              <a:buNone/>
            </a:pPr>
            <a:r>
              <a:rPr lang="en-US" sz="2400" dirty="0"/>
              <a:t>pressure. These materials are installed beneath floor tiles, so</a:t>
            </a:r>
          </a:p>
          <a:p>
            <a:pPr algn="just">
              <a:lnSpc>
                <a:spcPct val="150000"/>
              </a:lnSpc>
              <a:buNone/>
            </a:pPr>
            <a:r>
              <a:rPr lang="en-US" sz="2400" dirty="0"/>
              <a:t>when someone steps on the tile, the applied force produces a</a:t>
            </a:r>
          </a:p>
          <a:p>
            <a:pPr algn="just">
              <a:lnSpc>
                <a:spcPct val="150000"/>
              </a:lnSpc>
              <a:buNone/>
            </a:pPr>
            <a:r>
              <a:rPr lang="en-US" sz="2400" dirty="0"/>
              <a:t>small voltage. To increase energy output, multiple tiles </a:t>
            </a:r>
          </a:p>
          <a:p>
            <a:pPr algn="just">
              <a:lnSpc>
                <a:spcPct val="150000"/>
              </a:lnSpc>
              <a:buNone/>
            </a:pPr>
            <a:r>
              <a:rPr lang="en-US" sz="2400" dirty="0"/>
              <a:t>are connected in an array. </a:t>
            </a:r>
            <a:endParaRPr lang="en-US" sz="2000" dirty="0">
              <a:latin typeface="Arial" panose="020B0604020202020204" pitchFamily="34" charset="0"/>
              <a:cs typeface="Arial" panose="020B0604020202020204" pitchFamily="34" charset="0"/>
            </a:endParaRPr>
          </a:p>
        </p:txBody>
      </p:sp>
      <p:sp>
        <p:nvSpPr>
          <p:cNvPr id="4" name="Date Placeholder 3"/>
          <p:cNvSpPr>
            <a:spLocks noGrp="1"/>
          </p:cNvSpPr>
          <p:nvPr>
            <p:ph type="dt" sz="half" idx="10"/>
          </p:nvPr>
        </p:nvSpPr>
        <p:spPr/>
        <p:txBody>
          <a:bodyPr/>
          <a:lstStyle/>
          <a:p>
            <a:fld id="{EB7275DB-6D13-480B-AC77-F5019BDC5287}" type="datetime3">
              <a:rPr lang="en-US" smtClean="0"/>
              <a:t>10 April 2025</a:t>
            </a:fld>
            <a:endParaRPr lang="en-US" dirty="0"/>
          </a:p>
        </p:txBody>
      </p:sp>
      <p:sp>
        <p:nvSpPr>
          <p:cNvPr id="5" name="Footer Placeholder 4"/>
          <p:cNvSpPr>
            <a:spLocks noGrp="1"/>
          </p:cNvSpPr>
          <p:nvPr>
            <p:ph type="ftr" sz="quarter" idx="11"/>
          </p:nvPr>
        </p:nvSpPr>
        <p:spPr/>
        <p:txBody>
          <a:bodyPr/>
          <a:lstStyle/>
          <a:p>
            <a:r>
              <a:rPr lang="en-US"/>
              <a:t>School of Computing - CSE</a:t>
            </a:r>
          </a:p>
        </p:txBody>
      </p:sp>
      <p:sp>
        <p:nvSpPr>
          <p:cNvPr id="6" name="Slide Number Placeholder 5"/>
          <p:cNvSpPr>
            <a:spLocks noGrp="1"/>
          </p:cNvSpPr>
          <p:nvPr>
            <p:ph type="sldNum" sz="quarter" idx="12"/>
          </p:nvPr>
        </p:nvSpPr>
        <p:spPr/>
        <p:txBody>
          <a:bodyPr/>
          <a:lstStyle/>
          <a:p>
            <a:fld id="{7B28076C-CE04-4A00-BFAA-A90EA8355859}" type="slidenum">
              <a:rPr lang="en-US" smtClean="0"/>
              <a:t>10</a:t>
            </a:fld>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2116" y="141441"/>
            <a:ext cx="8229600" cy="1143000"/>
          </a:xfrm>
        </p:spPr>
        <p:txBody>
          <a:bodyPr>
            <a:normAutofit/>
          </a:bodyPr>
          <a:lstStyle/>
          <a:p>
            <a:r>
              <a:rPr lang="en-GB" sz="3200" b="1" dirty="0">
                <a:latin typeface="Arial Black" panose="020B0A04020102020204" pitchFamily="34" charset="0"/>
              </a:rPr>
              <a:t>BLOCK DIAGRAM</a:t>
            </a:r>
          </a:p>
        </p:txBody>
      </p:sp>
      <p:sp>
        <p:nvSpPr>
          <p:cNvPr id="4" name="Date Placeholder 3"/>
          <p:cNvSpPr>
            <a:spLocks noGrp="1"/>
          </p:cNvSpPr>
          <p:nvPr>
            <p:ph type="dt" sz="half" idx="10"/>
          </p:nvPr>
        </p:nvSpPr>
        <p:spPr/>
        <p:txBody>
          <a:bodyPr/>
          <a:lstStyle/>
          <a:p>
            <a:fld id="{EB7275DB-6D13-480B-AC77-F5019BDC5287}" type="datetime3">
              <a:rPr lang="en-US" smtClean="0"/>
              <a:t>10 April 2025</a:t>
            </a:fld>
            <a:endParaRPr lang="en-US"/>
          </a:p>
        </p:txBody>
      </p:sp>
      <p:sp>
        <p:nvSpPr>
          <p:cNvPr id="5" name="Footer Placeholder 4"/>
          <p:cNvSpPr>
            <a:spLocks noGrp="1"/>
          </p:cNvSpPr>
          <p:nvPr>
            <p:ph type="ftr" sz="quarter" idx="11"/>
          </p:nvPr>
        </p:nvSpPr>
        <p:spPr/>
        <p:txBody>
          <a:bodyPr/>
          <a:lstStyle/>
          <a:p>
            <a:r>
              <a:rPr lang="en-US"/>
              <a:t>School of Computing - CSE</a:t>
            </a:r>
          </a:p>
        </p:txBody>
      </p:sp>
      <p:sp>
        <p:nvSpPr>
          <p:cNvPr id="6" name="Slide Number Placeholder 5"/>
          <p:cNvSpPr>
            <a:spLocks noGrp="1"/>
          </p:cNvSpPr>
          <p:nvPr>
            <p:ph type="sldNum" sz="quarter" idx="12"/>
          </p:nvPr>
        </p:nvSpPr>
        <p:spPr/>
        <p:txBody>
          <a:bodyPr/>
          <a:lstStyle/>
          <a:p>
            <a:fld id="{7B28076C-CE04-4A00-BFAA-A90EA8355859}" type="slidenum">
              <a:rPr lang="en-US" smtClean="0"/>
              <a:t>11</a:t>
            </a:fld>
            <a:endParaRPr lang="en-US"/>
          </a:p>
        </p:txBody>
      </p:sp>
      <p:pic>
        <p:nvPicPr>
          <p:cNvPr id="12" name="Content Placeholder 11">
            <a:extLst>
              <a:ext uri="{FF2B5EF4-FFF2-40B4-BE49-F238E27FC236}">
                <a16:creationId xmlns:a16="http://schemas.microsoft.com/office/drawing/2014/main" id="{88265277-1DCF-02F8-50A1-B0DCB08C9BD7}"/>
              </a:ext>
            </a:extLst>
          </p:cNvPr>
          <p:cNvPicPr>
            <a:picLocks noGrp="1" noChangeAspect="1"/>
          </p:cNvPicPr>
          <p:nvPr>
            <p:ph idx="1"/>
          </p:nvPr>
        </p:nvPicPr>
        <p:blipFill>
          <a:blip r:embed="rId2"/>
          <a:srcRect b="15819"/>
          <a:stretch/>
        </p:blipFill>
        <p:spPr>
          <a:xfrm>
            <a:off x="533400" y="1511143"/>
            <a:ext cx="8229600" cy="4618505"/>
          </a:xfrm>
        </p:spPr>
      </p:pic>
    </p:spTree>
    <p:extLst>
      <p:ext uri="{BB962C8B-B14F-4D97-AF65-F5344CB8AC3E}">
        <p14:creationId xmlns:p14="http://schemas.microsoft.com/office/powerpoint/2010/main" val="9996274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21285"/>
            <a:ext cx="8229600" cy="1143000"/>
          </a:xfrm>
        </p:spPr>
        <p:txBody>
          <a:bodyPr>
            <a:normAutofit/>
          </a:bodyPr>
          <a:lstStyle/>
          <a:p>
            <a:r>
              <a:rPr lang="en-GB" sz="3200" b="1" dirty="0">
                <a:latin typeface="Arial Black" panose="020B0A04020102020204" pitchFamily="34" charset="0"/>
              </a:rPr>
              <a:t>ARCHITECTURE DIAGRAM</a:t>
            </a:r>
          </a:p>
        </p:txBody>
      </p:sp>
      <p:pic>
        <p:nvPicPr>
          <p:cNvPr id="8" name="Content Placeholder 7">
            <a:extLst>
              <a:ext uri="{FF2B5EF4-FFF2-40B4-BE49-F238E27FC236}">
                <a16:creationId xmlns:a16="http://schemas.microsoft.com/office/drawing/2014/main" id="{9EBACEB8-5F00-2B65-7CF4-913B11F14129}"/>
              </a:ext>
            </a:extLst>
          </p:cNvPr>
          <p:cNvPicPr>
            <a:picLocks noGrp="1" noChangeAspect="1"/>
          </p:cNvPicPr>
          <p:nvPr>
            <p:ph idx="1"/>
          </p:nvPr>
        </p:nvPicPr>
        <p:blipFill>
          <a:blip r:embed="rId2">
            <a:extLst>
              <a:ext uri="{BEBA8EAE-BF5A-486C-A8C5-ECC9F3942E4B}">
                <a14:imgProps xmlns:a14="http://schemas.microsoft.com/office/drawing/2010/main">
                  <a14:imgLayer r:embed="rId3">
                    <a14:imgEffect>
                      <a14:saturation sat="271000"/>
                    </a14:imgEffect>
                    <a14:imgEffect>
                      <a14:brightnessContrast bright="34000"/>
                    </a14:imgEffect>
                  </a14:imgLayer>
                </a14:imgProps>
              </a:ext>
            </a:extLst>
          </a:blip>
          <a:srcRect b="12452"/>
          <a:stretch/>
        </p:blipFill>
        <p:spPr>
          <a:xfrm>
            <a:off x="2590800" y="1264285"/>
            <a:ext cx="3621254" cy="4755515"/>
          </a:xfrm>
        </p:spPr>
      </p:pic>
      <p:sp>
        <p:nvSpPr>
          <p:cNvPr id="4" name="Date Placeholder 3"/>
          <p:cNvSpPr>
            <a:spLocks noGrp="1"/>
          </p:cNvSpPr>
          <p:nvPr>
            <p:ph type="dt" sz="half" idx="10"/>
          </p:nvPr>
        </p:nvSpPr>
        <p:spPr/>
        <p:txBody>
          <a:bodyPr/>
          <a:lstStyle/>
          <a:p>
            <a:fld id="{EB7275DB-6D13-480B-AC77-F5019BDC5287}" type="datetime3">
              <a:rPr lang="en-US" smtClean="0"/>
              <a:t>10 April 2025</a:t>
            </a:fld>
            <a:endParaRPr lang="en-US"/>
          </a:p>
        </p:txBody>
      </p:sp>
      <p:sp>
        <p:nvSpPr>
          <p:cNvPr id="5" name="Footer Placeholder 4"/>
          <p:cNvSpPr>
            <a:spLocks noGrp="1"/>
          </p:cNvSpPr>
          <p:nvPr>
            <p:ph type="ftr" sz="quarter" idx="11"/>
          </p:nvPr>
        </p:nvSpPr>
        <p:spPr/>
        <p:txBody>
          <a:bodyPr/>
          <a:lstStyle/>
          <a:p>
            <a:r>
              <a:rPr lang="en-US"/>
              <a:t>School of Computing - CSE</a:t>
            </a:r>
          </a:p>
        </p:txBody>
      </p:sp>
      <p:sp>
        <p:nvSpPr>
          <p:cNvPr id="6" name="Slide Number Placeholder 5"/>
          <p:cNvSpPr>
            <a:spLocks noGrp="1"/>
          </p:cNvSpPr>
          <p:nvPr>
            <p:ph type="sldNum" sz="quarter" idx="12"/>
          </p:nvPr>
        </p:nvSpPr>
        <p:spPr/>
        <p:txBody>
          <a:bodyPr/>
          <a:lstStyle/>
          <a:p>
            <a:fld id="{7B28076C-CE04-4A00-BFAA-A90EA8355859}" type="slidenum">
              <a:rPr lang="en-US" smtClean="0"/>
              <a:t>12</a:t>
            </a:fld>
            <a:endParaRPr lang="en-US"/>
          </a:p>
        </p:txBody>
      </p:sp>
    </p:spTree>
    <p:extLst>
      <p:ext uri="{BB962C8B-B14F-4D97-AF65-F5344CB8AC3E}">
        <p14:creationId xmlns:p14="http://schemas.microsoft.com/office/powerpoint/2010/main" val="37486925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51273"/>
            <a:ext cx="8229600" cy="1143000"/>
          </a:xfrm>
        </p:spPr>
        <p:txBody>
          <a:bodyPr>
            <a:normAutofit/>
          </a:bodyPr>
          <a:lstStyle/>
          <a:p>
            <a:r>
              <a:rPr lang="en-GB" sz="3200" b="1" dirty="0">
                <a:latin typeface="Arial Black" panose="020B0A04020102020204" pitchFamily="34" charset="0"/>
              </a:rPr>
              <a:t>FLOW DIAGRAM</a:t>
            </a:r>
          </a:p>
        </p:txBody>
      </p:sp>
      <p:sp>
        <p:nvSpPr>
          <p:cNvPr id="4" name="Date Placeholder 3"/>
          <p:cNvSpPr>
            <a:spLocks noGrp="1"/>
          </p:cNvSpPr>
          <p:nvPr>
            <p:ph type="dt" sz="half" idx="10"/>
          </p:nvPr>
        </p:nvSpPr>
        <p:spPr/>
        <p:txBody>
          <a:bodyPr/>
          <a:lstStyle/>
          <a:p>
            <a:fld id="{EB7275DB-6D13-480B-AC77-F5019BDC5287}" type="datetime3">
              <a:rPr lang="en-US" smtClean="0"/>
              <a:t>10 April 2025</a:t>
            </a:fld>
            <a:endParaRPr lang="en-US"/>
          </a:p>
        </p:txBody>
      </p:sp>
      <p:sp>
        <p:nvSpPr>
          <p:cNvPr id="5" name="Footer Placeholder 4"/>
          <p:cNvSpPr>
            <a:spLocks noGrp="1"/>
          </p:cNvSpPr>
          <p:nvPr>
            <p:ph type="ftr" sz="quarter" idx="11"/>
          </p:nvPr>
        </p:nvSpPr>
        <p:spPr/>
        <p:txBody>
          <a:bodyPr/>
          <a:lstStyle/>
          <a:p>
            <a:r>
              <a:rPr lang="en-US"/>
              <a:t>School of Computing - CSE</a:t>
            </a:r>
          </a:p>
        </p:txBody>
      </p:sp>
      <p:sp>
        <p:nvSpPr>
          <p:cNvPr id="6" name="Slide Number Placeholder 5"/>
          <p:cNvSpPr>
            <a:spLocks noGrp="1"/>
          </p:cNvSpPr>
          <p:nvPr>
            <p:ph type="sldNum" sz="quarter" idx="12"/>
          </p:nvPr>
        </p:nvSpPr>
        <p:spPr/>
        <p:txBody>
          <a:bodyPr/>
          <a:lstStyle/>
          <a:p>
            <a:fld id="{7B28076C-CE04-4A00-BFAA-A90EA8355859}" type="slidenum">
              <a:rPr lang="en-US" smtClean="0"/>
              <a:t>13</a:t>
            </a:fld>
            <a:endParaRPr lang="en-US"/>
          </a:p>
        </p:txBody>
      </p:sp>
      <p:pic>
        <p:nvPicPr>
          <p:cNvPr id="7" name="Content Placeholder 7">
            <a:extLst>
              <a:ext uri="{FF2B5EF4-FFF2-40B4-BE49-F238E27FC236}">
                <a16:creationId xmlns:a16="http://schemas.microsoft.com/office/drawing/2014/main" id="{75F25662-6BEA-D9CE-E2A0-D6A474C86087}"/>
              </a:ext>
            </a:extLst>
          </p:cNvPr>
          <p:cNvPicPr>
            <a:picLocks noGrp="1" noChangeAspect="1"/>
          </p:cNvPicPr>
          <p:nvPr>
            <p:ph idx="1"/>
          </p:nvPr>
        </p:nvPicPr>
        <p:blipFill>
          <a:blip r:embed="rId2">
            <a:extLst>
              <a:ext uri="{BEBA8EAE-BF5A-486C-A8C5-ECC9F3942E4B}">
                <a14:imgProps xmlns:a14="http://schemas.microsoft.com/office/drawing/2010/main">
                  <a14:imgLayer r:embed="rId3">
                    <a14:imgEffect>
                      <a14:sharpenSoften amount="33000"/>
                    </a14:imgEffect>
                  </a14:imgLayer>
                </a14:imgProps>
              </a:ext>
              <a:ext uri="{28A0092B-C50C-407E-A947-70E740481C1C}">
                <a14:useLocalDpi xmlns:a14="http://schemas.microsoft.com/office/drawing/2010/main" val="0"/>
              </a:ext>
            </a:extLst>
          </a:blip>
          <a:srcRect l="32924" t="39540" r="32178" b="35156"/>
          <a:stretch/>
        </p:blipFill>
        <p:spPr>
          <a:xfrm>
            <a:off x="575895" y="1981200"/>
            <a:ext cx="7918232" cy="3229530"/>
          </a:xfrm>
        </p:spPr>
      </p:pic>
    </p:spTree>
    <p:extLst>
      <p:ext uri="{BB962C8B-B14F-4D97-AF65-F5344CB8AC3E}">
        <p14:creationId xmlns:p14="http://schemas.microsoft.com/office/powerpoint/2010/main" val="29239643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21777"/>
            <a:ext cx="8229600" cy="1143000"/>
          </a:xfrm>
        </p:spPr>
        <p:txBody>
          <a:bodyPr>
            <a:normAutofit/>
          </a:bodyPr>
          <a:lstStyle/>
          <a:p>
            <a:r>
              <a:rPr lang="en-GB" sz="3200" b="1" dirty="0">
                <a:latin typeface="Arial Black" panose="020B0A04020102020204" pitchFamily="34" charset="0"/>
              </a:rPr>
              <a:t>DESIGN DIAGRAM</a:t>
            </a:r>
          </a:p>
        </p:txBody>
      </p:sp>
      <p:pic>
        <p:nvPicPr>
          <p:cNvPr id="8" name="Content Placeholder 7">
            <a:extLst>
              <a:ext uri="{FF2B5EF4-FFF2-40B4-BE49-F238E27FC236}">
                <a16:creationId xmlns:a16="http://schemas.microsoft.com/office/drawing/2014/main" id="{6DAEAA6D-B269-7663-4038-95F3F82222F1}"/>
              </a:ext>
            </a:extLst>
          </p:cNvPr>
          <p:cNvPicPr>
            <a:picLocks noGrp="1" noChangeAspect="1"/>
          </p:cNvPicPr>
          <p:nvPr>
            <p:ph idx="1"/>
          </p:nvPr>
        </p:nvPicPr>
        <p:blipFill>
          <a:blip r:embed="rId2">
            <a:extLst>
              <a:ext uri="{BEBA8EAE-BF5A-486C-A8C5-ECC9F3942E4B}">
                <a14:imgProps xmlns:a14="http://schemas.microsoft.com/office/drawing/2010/main">
                  <a14:imgLayer r:embed="rId3">
                    <a14:imgEffect>
                      <a14:saturation sat="108000"/>
                    </a14:imgEffect>
                    <a14:imgEffect>
                      <a14:brightnessContrast bright="19000"/>
                    </a14:imgEffect>
                  </a14:imgLayer>
                </a14:imgProps>
              </a:ext>
            </a:extLst>
          </a:blip>
          <a:srcRect b="7401"/>
          <a:stretch/>
        </p:blipFill>
        <p:spPr>
          <a:xfrm>
            <a:off x="2438400" y="1264777"/>
            <a:ext cx="3718454" cy="5164882"/>
          </a:xfrm>
        </p:spPr>
      </p:pic>
      <p:sp>
        <p:nvSpPr>
          <p:cNvPr id="4" name="Date Placeholder 3"/>
          <p:cNvSpPr>
            <a:spLocks noGrp="1"/>
          </p:cNvSpPr>
          <p:nvPr>
            <p:ph type="dt" sz="half" idx="10"/>
          </p:nvPr>
        </p:nvSpPr>
        <p:spPr/>
        <p:txBody>
          <a:bodyPr/>
          <a:lstStyle/>
          <a:p>
            <a:fld id="{EB7275DB-6D13-480B-AC77-F5019BDC5287}" type="datetime3">
              <a:rPr lang="en-US" smtClean="0"/>
              <a:t>10 April 2025</a:t>
            </a:fld>
            <a:endParaRPr lang="en-US"/>
          </a:p>
        </p:txBody>
      </p:sp>
      <p:sp>
        <p:nvSpPr>
          <p:cNvPr id="5" name="Footer Placeholder 4"/>
          <p:cNvSpPr>
            <a:spLocks noGrp="1"/>
          </p:cNvSpPr>
          <p:nvPr>
            <p:ph type="ftr" sz="quarter" idx="11"/>
          </p:nvPr>
        </p:nvSpPr>
        <p:spPr/>
        <p:txBody>
          <a:bodyPr/>
          <a:lstStyle/>
          <a:p>
            <a:r>
              <a:rPr lang="en-US"/>
              <a:t>School of Computing - CSE</a:t>
            </a:r>
          </a:p>
        </p:txBody>
      </p:sp>
      <p:sp>
        <p:nvSpPr>
          <p:cNvPr id="6" name="Slide Number Placeholder 5"/>
          <p:cNvSpPr>
            <a:spLocks noGrp="1"/>
          </p:cNvSpPr>
          <p:nvPr>
            <p:ph type="sldNum" sz="quarter" idx="12"/>
          </p:nvPr>
        </p:nvSpPr>
        <p:spPr/>
        <p:txBody>
          <a:bodyPr/>
          <a:lstStyle/>
          <a:p>
            <a:fld id="{7B28076C-CE04-4A00-BFAA-A90EA8355859}" type="slidenum">
              <a:rPr lang="en-US" smtClean="0"/>
              <a:t>14</a:t>
            </a:fld>
            <a:endParaRPr lang="en-US"/>
          </a:p>
        </p:txBody>
      </p:sp>
    </p:spTree>
    <p:extLst>
      <p:ext uri="{BB962C8B-B14F-4D97-AF65-F5344CB8AC3E}">
        <p14:creationId xmlns:p14="http://schemas.microsoft.com/office/powerpoint/2010/main" val="9257908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36525"/>
            <a:ext cx="8229600" cy="1143000"/>
          </a:xfrm>
        </p:spPr>
        <p:txBody>
          <a:bodyPr>
            <a:normAutofit/>
          </a:bodyPr>
          <a:lstStyle/>
          <a:p>
            <a:r>
              <a:rPr lang="en-US" sz="3200" b="1" dirty="0">
                <a:latin typeface="Arial Black" panose="020B0A04020102020204" pitchFamily="34" charset="0"/>
                <a:sym typeface="+mn-ea"/>
              </a:rPr>
              <a:t>CIRCUIT DIAGRAM</a:t>
            </a:r>
            <a:endParaRPr lang="en-US" sz="3200" b="1" dirty="0">
              <a:latin typeface="Arial Black" panose="020B0A04020102020204" pitchFamily="34" charset="0"/>
            </a:endParaRPr>
          </a:p>
        </p:txBody>
      </p:sp>
      <p:pic>
        <p:nvPicPr>
          <p:cNvPr id="8" name="Content Placeholder 7">
            <a:extLst>
              <a:ext uri="{FF2B5EF4-FFF2-40B4-BE49-F238E27FC236}">
                <a16:creationId xmlns:a16="http://schemas.microsoft.com/office/drawing/2014/main" id="{91630CD0-2934-D338-A680-F5D39F381E85}"/>
              </a:ext>
            </a:extLst>
          </p:cNvPr>
          <p:cNvPicPr>
            <a:picLocks noGrp="1" noChangeAspect="1"/>
          </p:cNvPicPr>
          <p:nvPr>
            <p:ph idx="1"/>
          </p:nvPr>
        </p:nvPicPr>
        <p:blipFill>
          <a:blip r:embed="rId2"/>
          <a:stretch>
            <a:fillRect/>
          </a:stretch>
        </p:blipFill>
        <p:spPr>
          <a:xfrm>
            <a:off x="1066800" y="1554956"/>
            <a:ext cx="6788944" cy="4525963"/>
          </a:xfrm>
        </p:spPr>
      </p:pic>
      <p:sp>
        <p:nvSpPr>
          <p:cNvPr id="4" name="Date Placeholder 3"/>
          <p:cNvSpPr>
            <a:spLocks noGrp="1"/>
          </p:cNvSpPr>
          <p:nvPr>
            <p:ph type="dt" sz="half" idx="10"/>
          </p:nvPr>
        </p:nvSpPr>
        <p:spPr/>
        <p:txBody>
          <a:bodyPr/>
          <a:lstStyle/>
          <a:p>
            <a:fld id="{EB7275DB-6D13-480B-AC77-F5019BDC5287}" type="datetime3">
              <a:rPr lang="en-US" smtClean="0"/>
              <a:t>10 April 2025</a:t>
            </a:fld>
            <a:endParaRPr lang="en-US"/>
          </a:p>
        </p:txBody>
      </p:sp>
      <p:sp>
        <p:nvSpPr>
          <p:cNvPr id="5" name="Footer Placeholder 4"/>
          <p:cNvSpPr>
            <a:spLocks noGrp="1"/>
          </p:cNvSpPr>
          <p:nvPr>
            <p:ph type="ftr" sz="quarter" idx="11"/>
          </p:nvPr>
        </p:nvSpPr>
        <p:spPr/>
        <p:txBody>
          <a:bodyPr/>
          <a:lstStyle/>
          <a:p>
            <a:r>
              <a:rPr lang="en-US"/>
              <a:t>School of Computing - CSE</a:t>
            </a:r>
          </a:p>
        </p:txBody>
      </p:sp>
      <p:sp>
        <p:nvSpPr>
          <p:cNvPr id="6" name="Slide Number Placeholder 5"/>
          <p:cNvSpPr>
            <a:spLocks noGrp="1"/>
          </p:cNvSpPr>
          <p:nvPr>
            <p:ph type="sldNum" sz="quarter" idx="12"/>
          </p:nvPr>
        </p:nvSpPr>
        <p:spPr/>
        <p:txBody>
          <a:bodyPr/>
          <a:lstStyle/>
          <a:p>
            <a:fld id="{7B28076C-CE04-4A00-BFAA-A90EA8355859}" type="slidenum">
              <a:rPr lang="en-US" smtClean="0"/>
              <a:t>15</a:t>
            </a:fld>
            <a:endParaRPr lang="en-US"/>
          </a:p>
        </p:txBody>
      </p:sp>
      <p:sp>
        <p:nvSpPr>
          <p:cNvPr id="9" name="TextBox 8">
            <a:extLst>
              <a:ext uri="{FF2B5EF4-FFF2-40B4-BE49-F238E27FC236}">
                <a16:creationId xmlns:a16="http://schemas.microsoft.com/office/drawing/2014/main" id="{E0C0DE01-73F0-D515-50DF-06CBD02F17E3}"/>
              </a:ext>
            </a:extLst>
          </p:cNvPr>
          <p:cNvSpPr txBox="1"/>
          <p:nvPr/>
        </p:nvSpPr>
        <p:spPr>
          <a:xfrm>
            <a:off x="4953000" y="5105400"/>
            <a:ext cx="1828800" cy="615553"/>
          </a:xfrm>
          <a:prstGeom prst="rect">
            <a:avLst/>
          </a:prstGeom>
          <a:noFill/>
        </p:spPr>
        <p:txBody>
          <a:bodyPr wrap="square" rtlCol="0">
            <a:spAutoFit/>
          </a:bodyPr>
          <a:lstStyle/>
          <a:p>
            <a:r>
              <a:rPr lang="en-US" sz="1700" dirty="0">
                <a:latin typeface="Cascadia Code ExtraLight" panose="020B0609020000020004" pitchFamily="49" charset="0"/>
                <a:ea typeface="Cascadia Code ExtraLight" panose="020B0609020000020004" pitchFamily="49" charset="0"/>
                <a:cs typeface="Cascadia Code ExtraLight" panose="020B0609020000020004" pitchFamily="49" charset="0"/>
              </a:rPr>
              <a:t>STEPS : 18</a:t>
            </a:r>
          </a:p>
          <a:p>
            <a:r>
              <a:rPr lang="en-US" sz="1700" dirty="0">
                <a:latin typeface="Cascadia Code ExtraLight" panose="020B0609020000020004" pitchFamily="49" charset="0"/>
                <a:ea typeface="Cascadia Code ExtraLight" panose="020B0609020000020004" pitchFamily="49" charset="0"/>
                <a:cs typeface="Cascadia Code ExtraLight" panose="020B0609020000020004" pitchFamily="49" charset="0"/>
              </a:rPr>
              <a:t>VOLT : 0.00V</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98120"/>
            <a:ext cx="8229600" cy="1143000"/>
          </a:xfrm>
        </p:spPr>
        <p:txBody>
          <a:bodyPr>
            <a:normAutofit/>
          </a:bodyPr>
          <a:lstStyle/>
          <a:p>
            <a:r>
              <a:rPr lang="en-US" sz="3200" b="1" dirty="0">
                <a:latin typeface="Arial Black" panose="020B0A04020102020204" pitchFamily="34" charset="0"/>
                <a:sym typeface="+mn-ea"/>
              </a:rPr>
              <a:t>FEASIBILITY STUDY</a:t>
            </a:r>
            <a:endParaRPr lang="en-US" sz="3200" b="1" dirty="0">
              <a:latin typeface="Arial Black" panose="020B0A04020102020204" pitchFamily="34" charset="0"/>
            </a:endParaRPr>
          </a:p>
        </p:txBody>
      </p:sp>
      <p:sp>
        <p:nvSpPr>
          <p:cNvPr id="3" name="Content Placeholder 2"/>
          <p:cNvSpPr>
            <a:spLocks noGrp="1"/>
          </p:cNvSpPr>
          <p:nvPr>
            <p:ph idx="1"/>
          </p:nvPr>
        </p:nvSpPr>
        <p:spPr>
          <a:xfrm>
            <a:off x="457200" y="1371600"/>
            <a:ext cx="8229600" cy="4525963"/>
          </a:xfrm>
        </p:spPr>
        <p:txBody>
          <a:bodyPr>
            <a:noAutofit/>
          </a:bodyPr>
          <a:lstStyle/>
          <a:p>
            <a:pPr marL="0" indent="0" algn="just">
              <a:lnSpc>
                <a:spcPct val="150000"/>
              </a:lnSpc>
              <a:buNone/>
            </a:pPr>
            <a:r>
              <a:rPr lang="en-US" sz="2400" dirty="0"/>
              <a:t>The footstep power generation system is an innovative solution designed to convert mechanical energy generated from human footfalls into electrical energy using piezoelectric or electromagnetic mechanisms .The primary objective of this study is to evaluate whether such a system can be technically, operationally, economically, legally, and environmentally viable for deployment in public, commercial, or institutional spaces.</a:t>
            </a:r>
            <a:endParaRPr lang="en-US" sz="2400" dirty="0">
              <a:latin typeface="Arial" panose="020B0604020202020204" pitchFamily="34" charset="0"/>
              <a:cs typeface="Arial" panose="020B0604020202020204" pitchFamily="34" charset="0"/>
            </a:endParaRPr>
          </a:p>
        </p:txBody>
      </p:sp>
      <p:sp>
        <p:nvSpPr>
          <p:cNvPr id="4" name="Date Placeholder 3"/>
          <p:cNvSpPr>
            <a:spLocks noGrp="1"/>
          </p:cNvSpPr>
          <p:nvPr>
            <p:ph type="dt" sz="half" idx="10"/>
          </p:nvPr>
        </p:nvSpPr>
        <p:spPr/>
        <p:txBody>
          <a:bodyPr/>
          <a:lstStyle/>
          <a:p>
            <a:fld id="{EB7275DB-6D13-480B-AC77-F5019BDC5287}" type="datetime3">
              <a:rPr lang="en-US" smtClean="0"/>
              <a:t>10 April 2025</a:t>
            </a:fld>
            <a:endParaRPr lang="en-US"/>
          </a:p>
        </p:txBody>
      </p:sp>
      <p:sp>
        <p:nvSpPr>
          <p:cNvPr id="5" name="Footer Placeholder 4"/>
          <p:cNvSpPr>
            <a:spLocks noGrp="1"/>
          </p:cNvSpPr>
          <p:nvPr>
            <p:ph type="ftr" sz="quarter" idx="11"/>
          </p:nvPr>
        </p:nvSpPr>
        <p:spPr/>
        <p:txBody>
          <a:bodyPr/>
          <a:lstStyle/>
          <a:p>
            <a:r>
              <a:rPr lang="en-US"/>
              <a:t>School of Computing - CSE</a:t>
            </a:r>
          </a:p>
        </p:txBody>
      </p:sp>
      <p:sp>
        <p:nvSpPr>
          <p:cNvPr id="6" name="Slide Number Placeholder 5"/>
          <p:cNvSpPr>
            <a:spLocks noGrp="1"/>
          </p:cNvSpPr>
          <p:nvPr>
            <p:ph type="sldNum" sz="quarter" idx="12"/>
          </p:nvPr>
        </p:nvSpPr>
        <p:spPr/>
        <p:txBody>
          <a:bodyPr/>
          <a:lstStyle/>
          <a:p>
            <a:fld id="{7B28076C-CE04-4A00-BFAA-A90EA8355859}" type="slidenum">
              <a:rPr lang="en-US" smtClean="0"/>
              <a:t>16</a:t>
            </a:fld>
            <a:endParaRPr 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b="1" dirty="0">
                <a:sym typeface="+mn-ea"/>
              </a:rPr>
              <a:t>TECHNICAL FEASIBILITY</a:t>
            </a:r>
            <a:endParaRPr lang="en-US" sz="4000" b="1" dirty="0"/>
          </a:p>
        </p:txBody>
      </p:sp>
      <p:sp>
        <p:nvSpPr>
          <p:cNvPr id="3" name="Content Placeholder 2"/>
          <p:cNvSpPr>
            <a:spLocks noGrp="1"/>
          </p:cNvSpPr>
          <p:nvPr>
            <p:ph idx="1"/>
          </p:nvPr>
        </p:nvSpPr>
        <p:spPr>
          <a:xfrm>
            <a:off x="2286000" y="2362200"/>
            <a:ext cx="3352800" cy="3668444"/>
          </a:xfrm>
        </p:spPr>
        <p:txBody>
          <a:bodyPr>
            <a:noAutofit/>
          </a:bodyPr>
          <a:lstStyle/>
          <a:p>
            <a:pPr marL="0" indent="0" algn="just">
              <a:lnSpc>
                <a:spcPct val="150000"/>
              </a:lnSpc>
              <a:buNone/>
            </a:pPr>
            <a:endParaRPr lang="en-US" sz="2400" dirty="0">
              <a:latin typeface="Arial" panose="020B0604020202020204" pitchFamily="34" charset="0"/>
              <a:cs typeface="Arial" panose="020B0604020202020204" pitchFamily="34" charset="0"/>
            </a:endParaRPr>
          </a:p>
        </p:txBody>
      </p:sp>
      <p:sp>
        <p:nvSpPr>
          <p:cNvPr id="4" name="Date Placeholder 3"/>
          <p:cNvSpPr>
            <a:spLocks noGrp="1"/>
          </p:cNvSpPr>
          <p:nvPr>
            <p:ph type="dt" sz="half" idx="10"/>
          </p:nvPr>
        </p:nvSpPr>
        <p:spPr/>
        <p:txBody>
          <a:bodyPr/>
          <a:lstStyle/>
          <a:p>
            <a:fld id="{EB7275DB-6D13-480B-AC77-F5019BDC5287}" type="datetime3">
              <a:rPr lang="en-US" smtClean="0"/>
              <a:t>10 April 2025</a:t>
            </a:fld>
            <a:endParaRPr lang="en-US"/>
          </a:p>
        </p:txBody>
      </p:sp>
      <p:sp>
        <p:nvSpPr>
          <p:cNvPr id="5" name="Footer Placeholder 4"/>
          <p:cNvSpPr>
            <a:spLocks noGrp="1"/>
          </p:cNvSpPr>
          <p:nvPr>
            <p:ph type="ftr" sz="quarter" idx="11"/>
          </p:nvPr>
        </p:nvSpPr>
        <p:spPr/>
        <p:txBody>
          <a:bodyPr/>
          <a:lstStyle/>
          <a:p>
            <a:r>
              <a:rPr lang="en-US"/>
              <a:t>School of Computing - CSE</a:t>
            </a:r>
          </a:p>
        </p:txBody>
      </p:sp>
      <p:sp>
        <p:nvSpPr>
          <p:cNvPr id="6" name="Slide Number Placeholder 5"/>
          <p:cNvSpPr>
            <a:spLocks noGrp="1"/>
          </p:cNvSpPr>
          <p:nvPr>
            <p:ph type="sldNum" sz="quarter" idx="12"/>
          </p:nvPr>
        </p:nvSpPr>
        <p:spPr/>
        <p:txBody>
          <a:bodyPr/>
          <a:lstStyle/>
          <a:p>
            <a:fld id="{7B28076C-CE04-4A00-BFAA-A90EA8355859}" type="slidenum">
              <a:rPr lang="en-US" smtClean="0"/>
              <a:t>17</a:t>
            </a:fld>
            <a:endParaRPr lang="en-US"/>
          </a:p>
        </p:txBody>
      </p:sp>
      <p:graphicFrame>
        <p:nvGraphicFramePr>
          <p:cNvPr id="7" name="Table 6">
            <a:extLst>
              <a:ext uri="{FF2B5EF4-FFF2-40B4-BE49-F238E27FC236}">
                <a16:creationId xmlns:a16="http://schemas.microsoft.com/office/drawing/2014/main" id="{CE11E8AA-75E1-B19F-7D11-8F8B091CDECB}"/>
              </a:ext>
            </a:extLst>
          </p:cNvPr>
          <p:cNvGraphicFramePr>
            <a:graphicFrameLocks noGrp="1"/>
          </p:cNvGraphicFramePr>
          <p:nvPr>
            <p:extLst>
              <p:ext uri="{D42A27DB-BD31-4B8C-83A1-F6EECF244321}">
                <p14:modId xmlns:p14="http://schemas.microsoft.com/office/powerpoint/2010/main" val="1974546001"/>
              </p:ext>
            </p:extLst>
          </p:nvPr>
        </p:nvGraphicFramePr>
        <p:xfrm>
          <a:off x="832340" y="1371600"/>
          <a:ext cx="7696201" cy="4800598"/>
        </p:xfrm>
        <a:graphic>
          <a:graphicData uri="http://schemas.openxmlformats.org/drawingml/2006/table">
            <a:tbl>
              <a:tblPr firstRow="1" bandRow="1">
                <a:tableStyleId>{5C22544A-7EE6-4342-B048-85BDC9FD1C3A}</a:tableStyleId>
              </a:tblPr>
              <a:tblGrid>
                <a:gridCol w="2405063">
                  <a:extLst>
                    <a:ext uri="{9D8B030D-6E8A-4147-A177-3AD203B41FA5}">
                      <a16:colId xmlns:a16="http://schemas.microsoft.com/office/drawing/2014/main" val="949327729"/>
                    </a:ext>
                  </a:extLst>
                </a:gridCol>
                <a:gridCol w="5291138">
                  <a:extLst>
                    <a:ext uri="{9D8B030D-6E8A-4147-A177-3AD203B41FA5}">
                      <a16:colId xmlns:a16="http://schemas.microsoft.com/office/drawing/2014/main" val="4160856610"/>
                    </a:ext>
                  </a:extLst>
                </a:gridCol>
              </a:tblGrid>
              <a:tr h="478965">
                <a:tc>
                  <a:txBody>
                    <a:bodyPr/>
                    <a:lstStyle/>
                    <a:p>
                      <a:pPr algn="ctr"/>
                      <a:r>
                        <a:rPr lang="en-US" dirty="0"/>
                        <a:t>Aspect</a:t>
                      </a:r>
                    </a:p>
                  </a:txBody>
                  <a:tcPr/>
                </a:tc>
                <a:tc>
                  <a:txBody>
                    <a:bodyPr/>
                    <a:lstStyle/>
                    <a:p>
                      <a:pPr algn="ctr"/>
                      <a:r>
                        <a:rPr lang="en-US" dirty="0"/>
                        <a:t>Description</a:t>
                      </a:r>
                    </a:p>
                  </a:txBody>
                  <a:tcPr/>
                </a:tc>
                <a:extLst>
                  <a:ext uri="{0D108BD9-81ED-4DB2-BD59-A6C34878D82A}">
                    <a16:rowId xmlns:a16="http://schemas.microsoft.com/office/drawing/2014/main" val="3954756561"/>
                  </a:ext>
                </a:extLst>
              </a:tr>
              <a:tr h="720572">
                <a:tc>
                  <a:txBody>
                    <a:bodyPr/>
                    <a:lstStyle/>
                    <a:p>
                      <a:pPr algn="ctr"/>
                      <a:r>
                        <a:rPr lang="en-US" dirty="0"/>
                        <a:t>Technology</a:t>
                      </a:r>
                    </a:p>
                  </a:txBody>
                  <a:tcPr/>
                </a:tc>
                <a:tc>
                  <a:txBody>
                    <a:bodyPr/>
                    <a:lstStyle/>
                    <a:p>
                      <a:r>
                        <a:rPr lang="en-US" dirty="0"/>
                        <a:t>Readily available piezoelectric tiles, electromagnetic coils, and energy storage circuits.</a:t>
                      </a:r>
                    </a:p>
                  </a:txBody>
                  <a:tcPr/>
                </a:tc>
                <a:extLst>
                  <a:ext uri="{0D108BD9-81ED-4DB2-BD59-A6C34878D82A}">
                    <a16:rowId xmlns:a16="http://schemas.microsoft.com/office/drawing/2014/main" val="99848526"/>
                  </a:ext>
                </a:extLst>
              </a:tr>
              <a:tr h="960763">
                <a:tc>
                  <a:txBody>
                    <a:bodyPr/>
                    <a:lstStyle/>
                    <a:p>
                      <a:pPr algn="ctr"/>
                      <a:r>
                        <a:rPr lang="en-US" dirty="0"/>
                        <a:t>Output Power</a:t>
                      </a:r>
                    </a:p>
                  </a:txBody>
                  <a:tcPr/>
                </a:tc>
                <a:tc>
                  <a:txBody>
                    <a:bodyPr/>
                    <a:lstStyle/>
                    <a:p>
                      <a:pPr algn="l"/>
                      <a:r>
                        <a:rPr lang="en-US" dirty="0"/>
                        <a:t>~2–20 </a:t>
                      </a:r>
                      <a:r>
                        <a:rPr lang="en-US" dirty="0" err="1"/>
                        <a:t>mW</a:t>
                      </a:r>
                      <a:r>
                        <a:rPr lang="en-US" dirty="0"/>
                        <a:t> per footstep (piezo), 10–50 </a:t>
                      </a:r>
                      <a:r>
                        <a:rPr lang="en-US" dirty="0" err="1"/>
                        <a:t>mW</a:t>
                      </a:r>
                      <a:r>
                        <a:rPr lang="en-US" dirty="0"/>
                        <a:t> (electromagnetic with gear/mass design).</a:t>
                      </a:r>
                    </a:p>
                  </a:txBody>
                  <a:tcPr/>
                </a:tc>
                <a:extLst>
                  <a:ext uri="{0D108BD9-81ED-4DB2-BD59-A6C34878D82A}">
                    <a16:rowId xmlns:a16="http://schemas.microsoft.com/office/drawing/2014/main" val="1225374768"/>
                  </a:ext>
                </a:extLst>
              </a:tr>
              <a:tr h="929908">
                <a:tc>
                  <a:txBody>
                    <a:bodyPr/>
                    <a:lstStyle/>
                    <a:p>
                      <a:pPr algn="ctr"/>
                      <a:r>
                        <a:rPr lang="en-US" dirty="0"/>
                        <a:t>Scalability</a:t>
                      </a:r>
                    </a:p>
                  </a:txBody>
                  <a:tcPr/>
                </a:tc>
                <a:tc>
                  <a:txBody>
                    <a:bodyPr/>
                    <a:lstStyle/>
                    <a:p>
                      <a:r>
                        <a:rPr lang="en-US" dirty="0"/>
                        <a:t>Suitable for high-footfall areas: train stations, malls, stadiums, sidewalks.</a:t>
                      </a:r>
                    </a:p>
                  </a:txBody>
                  <a:tcPr/>
                </a:tc>
                <a:extLst>
                  <a:ext uri="{0D108BD9-81ED-4DB2-BD59-A6C34878D82A}">
                    <a16:rowId xmlns:a16="http://schemas.microsoft.com/office/drawing/2014/main" val="1877757355"/>
                  </a:ext>
                </a:extLst>
              </a:tr>
              <a:tr h="723538">
                <a:tc>
                  <a:txBody>
                    <a:bodyPr/>
                    <a:lstStyle/>
                    <a:p>
                      <a:pPr algn="ctr"/>
                      <a:r>
                        <a:rPr lang="en-US" dirty="0"/>
                        <a:t>Energy Storage</a:t>
                      </a:r>
                    </a:p>
                  </a:txBody>
                  <a:tcPr/>
                </a:tc>
                <a:tc>
                  <a:txBody>
                    <a:bodyPr/>
                    <a:lstStyle/>
                    <a:p>
                      <a:r>
                        <a:rPr lang="en-US" dirty="0"/>
                        <a:t>Battery, capacitor, or supercapacitor for accumulating generated energy.</a:t>
                      </a:r>
                    </a:p>
                  </a:txBody>
                  <a:tcPr/>
                </a:tc>
                <a:extLst>
                  <a:ext uri="{0D108BD9-81ED-4DB2-BD59-A6C34878D82A}">
                    <a16:rowId xmlns:a16="http://schemas.microsoft.com/office/drawing/2014/main" val="2170047541"/>
                  </a:ext>
                </a:extLst>
              </a:tr>
              <a:tr h="986852">
                <a:tc>
                  <a:txBody>
                    <a:bodyPr/>
                    <a:lstStyle/>
                    <a:p>
                      <a:pPr algn="ctr"/>
                      <a:r>
                        <a:rPr lang="en-US" dirty="0"/>
                        <a:t>Integration</a:t>
                      </a:r>
                    </a:p>
                  </a:txBody>
                  <a:tcPr/>
                </a:tc>
                <a:tc>
                  <a:txBody>
                    <a:bodyPr/>
                    <a:lstStyle/>
                    <a:p>
                      <a:r>
                        <a:rPr lang="en-US" dirty="0"/>
                        <a:t>Can be installed under floor tiles or embedded in pavement surfaces.</a:t>
                      </a:r>
                    </a:p>
                  </a:txBody>
                  <a:tcPr/>
                </a:tc>
                <a:extLst>
                  <a:ext uri="{0D108BD9-81ED-4DB2-BD59-A6C34878D82A}">
                    <a16:rowId xmlns:a16="http://schemas.microsoft.com/office/drawing/2014/main" val="2446770987"/>
                  </a:ext>
                </a:extLst>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b="1" dirty="0">
                <a:sym typeface="+mn-ea"/>
              </a:rPr>
              <a:t>ECONOMICAL FEASIBILITY</a:t>
            </a:r>
            <a:endParaRPr lang="en-US" sz="4000" b="1" dirty="0"/>
          </a:p>
        </p:txBody>
      </p:sp>
      <p:graphicFrame>
        <p:nvGraphicFramePr>
          <p:cNvPr id="7" name="Content Placeholder 6">
            <a:extLst>
              <a:ext uri="{FF2B5EF4-FFF2-40B4-BE49-F238E27FC236}">
                <a16:creationId xmlns:a16="http://schemas.microsoft.com/office/drawing/2014/main" id="{0D32D38D-3A06-5240-9B55-ADC5E73E5F04}"/>
              </a:ext>
            </a:extLst>
          </p:cNvPr>
          <p:cNvGraphicFramePr>
            <a:graphicFrameLocks noGrp="1"/>
          </p:cNvGraphicFramePr>
          <p:nvPr>
            <p:ph idx="1"/>
            <p:extLst>
              <p:ext uri="{D42A27DB-BD31-4B8C-83A1-F6EECF244321}">
                <p14:modId xmlns:p14="http://schemas.microsoft.com/office/powerpoint/2010/main" val="2418622217"/>
              </p:ext>
            </p:extLst>
          </p:nvPr>
        </p:nvGraphicFramePr>
        <p:xfrm>
          <a:off x="-2286000" y="2892345"/>
          <a:ext cx="9290540" cy="1943260"/>
        </p:xfrm>
        <a:graphic>
          <a:graphicData uri="http://schemas.openxmlformats.org/drawingml/2006/table">
            <a:tbl>
              <a:tblPr/>
              <a:tblGrid>
                <a:gridCol w="1474689">
                  <a:extLst>
                    <a:ext uri="{9D8B030D-6E8A-4147-A177-3AD203B41FA5}">
                      <a16:colId xmlns:a16="http://schemas.microsoft.com/office/drawing/2014/main" val="2298978932"/>
                    </a:ext>
                  </a:extLst>
                </a:gridCol>
                <a:gridCol w="7815851">
                  <a:extLst>
                    <a:ext uri="{9D8B030D-6E8A-4147-A177-3AD203B41FA5}">
                      <a16:colId xmlns:a16="http://schemas.microsoft.com/office/drawing/2014/main" val="500527818"/>
                    </a:ext>
                  </a:extLst>
                </a:gridCol>
              </a:tblGrid>
              <a:tr h="388652">
                <a:tc>
                  <a:txBody>
                    <a:bodyPr/>
                    <a:lstStyle/>
                    <a:p>
                      <a:endParaRPr lang="en-US" dirty="0"/>
                    </a:p>
                  </a:txBody>
                  <a:tcPr anchor="ctr">
                    <a:lnL>
                      <a:noFill/>
                    </a:lnL>
                    <a:lnR>
                      <a:noFill/>
                    </a:lnR>
                    <a:lnT>
                      <a:noFill/>
                    </a:lnT>
                    <a:lnB>
                      <a:noFill/>
                    </a:lnB>
                    <a:noFill/>
                  </a:tcPr>
                </a:tc>
                <a:tc>
                  <a:txBody>
                    <a:bodyPr/>
                    <a:lstStyle/>
                    <a:p>
                      <a:endParaRPr lang="en-US"/>
                    </a:p>
                  </a:txBody>
                  <a:tcPr anchor="ctr">
                    <a:lnL>
                      <a:noFill/>
                    </a:lnL>
                    <a:lnR>
                      <a:noFill/>
                    </a:lnR>
                    <a:lnT>
                      <a:noFill/>
                    </a:lnT>
                    <a:lnB>
                      <a:noFill/>
                    </a:lnB>
                    <a:noFill/>
                  </a:tcPr>
                </a:tc>
                <a:extLst>
                  <a:ext uri="{0D108BD9-81ED-4DB2-BD59-A6C34878D82A}">
                    <a16:rowId xmlns:a16="http://schemas.microsoft.com/office/drawing/2014/main" val="2195236869"/>
                  </a:ext>
                </a:extLst>
              </a:tr>
              <a:tr h="388652">
                <a:tc>
                  <a:txBody>
                    <a:bodyPr/>
                    <a:lstStyle/>
                    <a:p>
                      <a:endParaRPr lang="en-US" dirty="0"/>
                    </a:p>
                  </a:txBody>
                  <a:tcPr anchor="ctr">
                    <a:lnL>
                      <a:noFill/>
                    </a:lnL>
                    <a:lnR>
                      <a:noFill/>
                    </a:lnR>
                    <a:lnT>
                      <a:noFill/>
                    </a:lnT>
                    <a:lnB>
                      <a:noFill/>
                    </a:lnB>
                    <a:noFill/>
                  </a:tcPr>
                </a:tc>
                <a:tc>
                  <a:txBody>
                    <a:bodyPr/>
                    <a:lstStyle/>
                    <a:p>
                      <a:endParaRPr lang="en-US"/>
                    </a:p>
                  </a:txBody>
                  <a:tcPr anchor="ctr">
                    <a:lnL>
                      <a:noFill/>
                    </a:lnL>
                    <a:lnR>
                      <a:noFill/>
                    </a:lnR>
                    <a:lnT>
                      <a:noFill/>
                    </a:lnT>
                    <a:lnB>
                      <a:noFill/>
                    </a:lnB>
                    <a:noFill/>
                  </a:tcPr>
                </a:tc>
                <a:extLst>
                  <a:ext uri="{0D108BD9-81ED-4DB2-BD59-A6C34878D82A}">
                    <a16:rowId xmlns:a16="http://schemas.microsoft.com/office/drawing/2014/main" val="3292590889"/>
                  </a:ext>
                </a:extLst>
              </a:tr>
              <a:tr h="388652">
                <a:tc>
                  <a:txBody>
                    <a:bodyPr/>
                    <a:lstStyle/>
                    <a:p>
                      <a:endParaRPr lang="en-US" dirty="0"/>
                    </a:p>
                  </a:txBody>
                  <a:tcPr anchor="ctr">
                    <a:lnL>
                      <a:noFill/>
                    </a:lnL>
                    <a:lnR>
                      <a:noFill/>
                    </a:lnR>
                    <a:lnT>
                      <a:noFill/>
                    </a:lnT>
                    <a:lnB>
                      <a:noFill/>
                    </a:lnB>
                    <a:noFill/>
                  </a:tcPr>
                </a:tc>
                <a:tc>
                  <a:txBody>
                    <a:bodyPr/>
                    <a:lstStyle/>
                    <a:p>
                      <a:endParaRPr lang="en-US" dirty="0"/>
                    </a:p>
                  </a:txBody>
                  <a:tcPr anchor="ctr">
                    <a:lnL>
                      <a:noFill/>
                    </a:lnL>
                    <a:lnR>
                      <a:noFill/>
                    </a:lnR>
                    <a:lnT>
                      <a:noFill/>
                    </a:lnT>
                    <a:lnB>
                      <a:noFill/>
                    </a:lnB>
                    <a:noFill/>
                  </a:tcPr>
                </a:tc>
                <a:extLst>
                  <a:ext uri="{0D108BD9-81ED-4DB2-BD59-A6C34878D82A}">
                    <a16:rowId xmlns:a16="http://schemas.microsoft.com/office/drawing/2014/main" val="3980050635"/>
                  </a:ext>
                </a:extLst>
              </a:tr>
              <a:tr h="388652">
                <a:tc>
                  <a:txBody>
                    <a:bodyPr/>
                    <a:lstStyle/>
                    <a:p>
                      <a:endParaRPr lang="en-US"/>
                    </a:p>
                  </a:txBody>
                  <a:tcPr anchor="ctr">
                    <a:lnL>
                      <a:noFill/>
                    </a:lnL>
                    <a:lnR>
                      <a:noFill/>
                    </a:lnR>
                    <a:lnT>
                      <a:noFill/>
                    </a:lnT>
                    <a:lnB>
                      <a:noFill/>
                    </a:lnB>
                    <a:noFill/>
                  </a:tcPr>
                </a:tc>
                <a:tc>
                  <a:txBody>
                    <a:bodyPr/>
                    <a:lstStyle/>
                    <a:p>
                      <a:endParaRPr lang="en-US" dirty="0"/>
                    </a:p>
                  </a:txBody>
                  <a:tcPr anchor="ctr">
                    <a:lnL>
                      <a:noFill/>
                    </a:lnL>
                    <a:lnR>
                      <a:noFill/>
                    </a:lnR>
                    <a:lnT>
                      <a:noFill/>
                    </a:lnT>
                    <a:lnB>
                      <a:noFill/>
                    </a:lnB>
                    <a:noFill/>
                  </a:tcPr>
                </a:tc>
                <a:extLst>
                  <a:ext uri="{0D108BD9-81ED-4DB2-BD59-A6C34878D82A}">
                    <a16:rowId xmlns:a16="http://schemas.microsoft.com/office/drawing/2014/main" val="2590128767"/>
                  </a:ext>
                </a:extLst>
              </a:tr>
              <a:tr h="388652">
                <a:tc>
                  <a:txBody>
                    <a:bodyPr/>
                    <a:lstStyle/>
                    <a:p>
                      <a:endParaRPr lang="en-US"/>
                    </a:p>
                  </a:txBody>
                  <a:tcPr anchor="ctr">
                    <a:lnL>
                      <a:noFill/>
                    </a:lnL>
                    <a:lnR>
                      <a:noFill/>
                    </a:lnR>
                    <a:lnT>
                      <a:noFill/>
                    </a:lnT>
                    <a:lnB>
                      <a:noFill/>
                    </a:lnB>
                    <a:noFill/>
                  </a:tcPr>
                </a:tc>
                <a:tc>
                  <a:txBody>
                    <a:bodyPr/>
                    <a:lstStyle/>
                    <a:p>
                      <a:endParaRPr lang="en-US" dirty="0"/>
                    </a:p>
                  </a:txBody>
                  <a:tcPr anchor="ctr">
                    <a:lnL>
                      <a:noFill/>
                    </a:lnL>
                    <a:lnR>
                      <a:noFill/>
                    </a:lnR>
                    <a:lnT>
                      <a:noFill/>
                    </a:lnT>
                    <a:lnB>
                      <a:noFill/>
                    </a:lnB>
                    <a:noFill/>
                  </a:tcPr>
                </a:tc>
                <a:extLst>
                  <a:ext uri="{0D108BD9-81ED-4DB2-BD59-A6C34878D82A}">
                    <a16:rowId xmlns:a16="http://schemas.microsoft.com/office/drawing/2014/main" val="1902991138"/>
                  </a:ext>
                </a:extLst>
              </a:tr>
            </a:tbl>
          </a:graphicData>
        </a:graphic>
      </p:graphicFrame>
      <p:sp>
        <p:nvSpPr>
          <p:cNvPr id="4" name="Date Placeholder 3"/>
          <p:cNvSpPr>
            <a:spLocks noGrp="1"/>
          </p:cNvSpPr>
          <p:nvPr>
            <p:ph type="dt" sz="half" idx="10"/>
          </p:nvPr>
        </p:nvSpPr>
        <p:spPr/>
        <p:txBody>
          <a:bodyPr/>
          <a:lstStyle/>
          <a:p>
            <a:fld id="{EB7275DB-6D13-480B-AC77-F5019BDC5287}" type="datetime3">
              <a:rPr lang="en-US" smtClean="0"/>
              <a:t>10 April 2025</a:t>
            </a:fld>
            <a:endParaRPr lang="en-US"/>
          </a:p>
        </p:txBody>
      </p:sp>
      <p:sp>
        <p:nvSpPr>
          <p:cNvPr id="5" name="Footer Placeholder 4"/>
          <p:cNvSpPr>
            <a:spLocks noGrp="1"/>
          </p:cNvSpPr>
          <p:nvPr>
            <p:ph type="ftr" sz="quarter" idx="11"/>
          </p:nvPr>
        </p:nvSpPr>
        <p:spPr/>
        <p:txBody>
          <a:bodyPr/>
          <a:lstStyle/>
          <a:p>
            <a:r>
              <a:rPr lang="en-US"/>
              <a:t>School of Computing - CSE</a:t>
            </a:r>
          </a:p>
        </p:txBody>
      </p:sp>
      <p:sp>
        <p:nvSpPr>
          <p:cNvPr id="6" name="Slide Number Placeholder 5"/>
          <p:cNvSpPr>
            <a:spLocks noGrp="1"/>
          </p:cNvSpPr>
          <p:nvPr>
            <p:ph type="sldNum" sz="quarter" idx="12"/>
          </p:nvPr>
        </p:nvSpPr>
        <p:spPr/>
        <p:txBody>
          <a:bodyPr/>
          <a:lstStyle/>
          <a:p>
            <a:fld id="{7B28076C-CE04-4A00-BFAA-A90EA8355859}" type="slidenum">
              <a:rPr lang="en-US" smtClean="0"/>
              <a:t>18</a:t>
            </a:fld>
            <a:endParaRPr lang="en-US"/>
          </a:p>
        </p:txBody>
      </p:sp>
      <p:graphicFrame>
        <p:nvGraphicFramePr>
          <p:cNvPr id="8" name="Table 7">
            <a:extLst>
              <a:ext uri="{FF2B5EF4-FFF2-40B4-BE49-F238E27FC236}">
                <a16:creationId xmlns:a16="http://schemas.microsoft.com/office/drawing/2014/main" id="{EA1F1146-1A8B-B4DF-3BE9-BA08C24D4F4C}"/>
              </a:ext>
            </a:extLst>
          </p:cNvPr>
          <p:cNvGraphicFramePr>
            <a:graphicFrameLocks noGrp="1"/>
          </p:cNvGraphicFramePr>
          <p:nvPr>
            <p:extLst>
              <p:ext uri="{D42A27DB-BD31-4B8C-83A1-F6EECF244321}">
                <p14:modId xmlns:p14="http://schemas.microsoft.com/office/powerpoint/2010/main" val="3964972885"/>
              </p:ext>
            </p:extLst>
          </p:nvPr>
        </p:nvGraphicFramePr>
        <p:xfrm>
          <a:off x="990600" y="1393723"/>
          <a:ext cx="7162800" cy="4747881"/>
        </p:xfrm>
        <a:graphic>
          <a:graphicData uri="http://schemas.openxmlformats.org/drawingml/2006/table">
            <a:tbl>
              <a:tblPr firstRow="1" bandRow="1">
                <a:tableStyleId>{5C22544A-7EE6-4342-B048-85BDC9FD1C3A}</a:tableStyleId>
              </a:tblPr>
              <a:tblGrid>
                <a:gridCol w="2238375">
                  <a:extLst>
                    <a:ext uri="{9D8B030D-6E8A-4147-A177-3AD203B41FA5}">
                      <a16:colId xmlns:a16="http://schemas.microsoft.com/office/drawing/2014/main" val="949327729"/>
                    </a:ext>
                  </a:extLst>
                </a:gridCol>
                <a:gridCol w="4924425">
                  <a:extLst>
                    <a:ext uri="{9D8B030D-6E8A-4147-A177-3AD203B41FA5}">
                      <a16:colId xmlns:a16="http://schemas.microsoft.com/office/drawing/2014/main" val="4160856610"/>
                    </a:ext>
                  </a:extLst>
                </a:gridCol>
              </a:tblGrid>
              <a:tr h="504426">
                <a:tc>
                  <a:txBody>
                    <a:bodyPr/>
                    <a:lstStyle/>
                    <a:p>
                      <a:pPr algn="ctr"/>
                      <a:r>
                        <a:rPr lang="en-US" dirty="0"/>
                        <a:t>Parameter</a:t>
                      </a:r>
                    </a:p>
                  </a:txBody>
                  <a:tcPr/>
                </a:tc>
                <a:tc>
                  <a:txBody>
                    <a:bodyPr/>
                    <a:lstStyle/>
                    <a:p>
                      <a:pPr algn="ctr"/>
                      <a:r>
                        <a:rPr lang="en-US" dirty="0"/>
                        <a:t>Estimate / Consideration</a:t>
                      </a:r>
                    </a:p>
                  </a:txBody>
                  <a:tcPr/>
                </a:tc>
                <a:extLst>
                  <a:ext uri="{0D108BD9-81ED-4DB2-BD59-A6C34878D82A}">
                    <a16:rowId xmlns:a16="http://schemas.microsoft.com/office/drawing/2014/main" val="3954756561"/>
                  </a:ext>
                </a:extLst>
              </a:tr>
              <a:tr h="758876">
                <a:tc>
                  <a:txBody>
                    <a:bodyPr/>
                    <a:lstStyle/>
                    <a:p>
                      <a:pPr algn="ctr"/>
                      <a:r>
                        <a:rPr lang="en-US" dirty="0"/>
                        <a:t>Initial Cost</a:t>
                      </a:r>
                    </a:p>
                  </a:txBody>
                  <a:tcPr/>
                </a:tc>
                <a:tc>
                  <a:txBody>
                    <a:bodyPr/>
                    <a:lstStyle/>
                    <a:p>
                      <a:r>
                        <a:rPr lang="en-US" dirty="0"/>
                        <a:t>Medium to high depending on materials</a:t>
                      </a:r>
                    </a:p>
                    <a:p>
                      <a:r>
                        <a:rPr lang="en-US" dirty="0"/>
                        <a:t>                     (Rs.2500-3000)</a:t>
                      </a:r>
                    </a:p>
                  </a:txBody>
                  <a:tcPr/>
                </a:tc>
                <a:extLst>
                  <a:ext uri="{0D108BD9-81ED-4DB2-BD59-A6C34878D82A}">
                    <a16:rowId xmlns:a16="http://schemas.microsoft.com/office/drawing/2014/main" val="99848526"/>
                  </a:ext>
                </a:extLst>
              </a:tr>
              <a:tr h="1011835">
                <a:tc>
                  <a:txBody>
                    <a:bodyPr/>
                    <a:lstStyle/>
                    <a:p>
                      <a:pPr algn="ctr"/>
                      <a:r>
                        <a:rPr lang="en-US" dirty="0" err="1"/>
                        <a:t>Maintanance</a:t>
                      </a:r>
                      <a:endParaRPr lang="en-US" dirty="0"/>
                    </a:p>
                  </a:txBody>
                  <a:tcPr/>
                </a:tc>
                <a:tc>
                  <a:txBody>
                    <a:bodyPr/>
                    <a:lstStyle/>
                    <a:p>
                      <a:pPr algn="l"/>
                      <a:r>
                        <a:rPr lang="en-US" dirty="0"/>
                        <a:t>Low; minimal moving parts (</a:t>
                      </a:r>
                      <a:r>
                        <a:rPr lang="en-US" dirty="0" err="1"/>
                        <a:t>exceptelectromagnetic</a:t>
                      </a:r>
                      <a:r>
                        <a:rPr lang="en-US" dirty="0"/>
                        <a:t> designs).</a:t>
                      </a:r>
                    </a:p>
                  </a:txBody>
                  <a:tcPr/>
                </a:tc>
                <a:extLst>
                  <a:ext uri="{0D108BD9-81ED-4DB2-BD59-A6C34878D82A}">
                    <a16:rowId xmlns:a16="http://schemas.microsoft.com/office/drawing/2014/main" val="1225374768"/>
                  </a:ext>
                </a:extLst>
              </a:tr>
              <a:tr h="1433433">
                <a:tc>
                  <a:txBody>
                    <a:bodyPr/>
                    <a:lstStyle/>
                    <a:p>
                      <a:pPr algn="ctr"/>
                      <a:r>
                        <a:rPr lang="en-US" dirty="0"/>
                        <a:t>ROI</a:t>
                      </a:r>
                    </a:p>
                  </a:txBody>
                  <a:tcPr/>
                </a:tc>
                <a:tc>
                  <a:txBody>
                    <a:bodyPr/>
                    <a:lstStyle/>
                    <a:p>
                      <a:r>
                        <a:rPr lang="en-US" dirty="0"/>
                        <a:t>Long-term; dependent on foot traffic and energy use (e.g., LED lighting, sensors).</a:t>
                      </a:r>
                    </a:p>
                  </a:txBody>
                  <a:tcPr/>
                </a:tc>
                <a:extLst>
                  <a:ext uri="{0D108BD9-81ED-4DB2-BD59-A6C34878D82A}">
                    <a16:rowId xmlns:a16="http://schemas.microsoft.com/office/drawing/2014/main" val="1877757355"/>
                  </a:ext>
                </a:extLst>
              </a:tr>
              <a:tr h="1039311">
                <a:tc>
                  <a:txBody>
                    <a:bodyPr/>
                    <a:lstStyle/>
                    <a:p>
                      <a:pPr algn="ctr"/>
                      <a:r>
                        <a:rPr lang="en-US" dirty="0"/>
                        <a:t>Used Parts</a:t>
                      </a:r>
                    </a:p>
                  </a:txBody>
                  <a:tcPr/>
                </a:tc>
                <a:tc>
                  <a:txBody>
                    <a:bodyPr/>
                    <a:lstStyle/>
                    <a:p>
                      <a:r>
                        <a:rPr lang="en-US" dirty="0"/>
                        <a:t>Arduino UNO , Beard board, Six piezo-electric sensors, LCD  display board</a:t>
                      </a:r>
                    </a:p>
                  </a:txBody>
                  <a:tcPr/>
                </a:tc>
                <a:extLst>
                  <a:ext uri="{0D108BD9-81ED-4DB2-BD59-A6C34878D82A}">
                    <a16:rowId xmlns:a16="http://schemas.microsoft.com/office/drawing/2014/main" val="2170047541"/>
                  </a:ext>
                </a:extLst>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36525"/>
            <a:ext cx="8229600" cy="1143000"/>
          </a:xfrm>
        </p:spPr>
        <p:txBody>
          <a:bodyPr>
            <a:normAutofit/>
          </a:bodyPr>
          <a:lstStyle/>
          <a:p>
            <a:r>
              <a:rPr lang="en-IN" sz="3200" b="1" dirty="0">
                <a:latin typeface="Arial Black" panose="020B0A04020102020204" pitchFamily="34" charset="0"/>
                <a:cs typeface="Arial" panose="020B0604020202020204" pitchFamily="34" charset="0"/>
              </a:rPr>
              <a:t>MARKET FEASIBILITY</a:t>
            </a:r>
          </a:p>
        </p:txBody>
      </p:sp>
      <p:sp>
        <p:nvSpPr>
          <p:cNvPr id="3" name="Content Placeholder 2"/>
          <p:cNvSpPr>
            <a:spLocks noGrp="1"/>
          </p:cNvSpPr>
          <p:nvPr>
            <p:ph idx="1"/>
          </p:nvPr>
        </p:nvSpPr>
        <p:spPr>
          <a:xfrm>
            <a:off x="457200" y="1219200"/>
            <a:ext cx="8229600" cy="5029200"/>
          </a:xfrm>
        </p:spPr>
        <p:txBody>
          <a:bodyPr>
            <a:noAutofit/>
          </a:bodyPr>
          <a:lstStyle/>
          <a:p>
            <a:pPr marL="0" indent="0" algn="just">
              <a:buNone/>
            </a:pPr>
            <a:endParaRPr lang="en-IN" sz="2000" dirty="0">
              <a:effectLst/>
              <a:latin typeface="Arial" panose="020B0604020202020204" pitchFamily="34" charset="0"/>
              <a:ea typeface="Arial MT"/>
              <a:cs typeface="Arial" panose="020B0604020202020204" pitchFamily="34" charset="0"/>
            </a:endParaRPr>
          </a:p>
          <a:p>
            <a:pPr marL="0" indent="0" algn="just">
              <a:buNone/>
            </a:pPr>
            <a:endParaRPr lang="en-US" sz="2000" dirty="0">
              <a:latin typeface="Arial" panose="020B0604020202020204" pitchFamily="34" charset="0"/>
              <a:ea typeface="SimSun" panose="02010600030101010101" pitchFamily="2" charset="-122"/>
              <a:cs typeface="Arial" panose="020B0604020202020204" pitchFamily="34" charset="0"/>
            </a:endParaRPr>
          </a:p>
        </p:txBody>
      </p:sp>
      <p:sp>
        <p:nvSpPr>
          <p:cNvPr id="4" name="Date Placeholder 3"/>
          <p:cNvSpPr>
            <a:spLocks noGrp="1"/>
          </p:cNvSpPr>
          <p:nvPr>
            <p:ph type="dt" sz="half" idx="10"/>
          </p:nvPr>
        </p:nvSpPr>
        <p:spPr/>
        <p:txBody>
          <a:bodyPr/>
          <a:lstStyle/>
          <a:p>
            <a:fld id="{123906DF-F5B0-46D6-99D1-A7FBFB962A6E}" type="datetime3">
              <a:rPr lang="en-US" smtClean="0"/>
              <a:t>10 April 2025</a:t>
            </a:fld>
            <a:endParaRPr lang="en-US"/>
          </a:p>
        </p:txBody>
      </p:sp>
      <p:sp>
        <p:nvSpPr>
          <p:cNvPr id="5" name="Footer Placeholder 4"/>
          <p:cNvSpPr>
            <a:spLocks noGrp="1"/>
          </p:cNvSpPr>
          <p:nvPr>
            <p:ph type="ftr" sz="quarter" idx="11"/>
          </p:nvPr>
        </p:nvSpPr>
        <p:spPr/>
        <p:txBody>
          <a:bodyPr/>
          <a:lstStyle/>
          <a:p>
            <a:r>
              <a:rPr lang="en-US" dirty="0"/>
              <a:t>School of Computing - CSE</a:t>
            </a:r>
          </a:p>
        </p:txBody>
      </p:sp>
      <p:sp>
        <p:nvSpPr>
          <p:cNvPr id="6" name="Slide Number Placeholder 5"/>
          <p:cNvSpPr>
            <a:spLocks noGrp="1"/>
          </p:cNvSpPr>
          <p:nvPr>
            <p:ph type="sldNum" sz="quarter" idx="12"/>
          </p:nvPr>
        </p:nvSpPr>
        <p:spPr/>
        <p:txBody>
          <a:bodyPr/>
          <a:lstStyle/>
          <a:p>
            <a:fld id="{7B28076C-CE04-4A00-BFAA-A90EA8355859}" type="slidenum">
              <a:rPr lang="en-US" smtClean="0"/>
              <a:t>19</a:t>
            </a:fld>
            <a:endParaRPr lang="en-US" dirty="0"/>
          </a:p>
        </p:txBody>
      </p:sp>
      <p:graphicFrame>
        <p:nvGraphicFramePr>
          <p:cNvPr id="7" name="Table 6">
            <a:extLst>
              <a:ext uri="{FF2B5EF4-FFF2-40B4-BE49-F238E27FC236}">
                <a16:creationId xmlns:a16="http://schemas.microsoft.com/office/drawing/2014/main" id="{E4B06A8B-D3D3-5F99-A7A9-A9463B4A1CD5}"/>
              </a:ext>
            </a:extLst>
          </p:cNvPr>
          <p:cNvGraphicFramePr>
            <a:graphicFrameLocks noGrp="1"/>
          </p:cNvGraphicFramePr>
          <p:nvPr>
            <p:extLst>
              <p:ext uri="{D42A27DB-BD31-4B8C-83A1-F6EECF244321}">
                <p14:modId xmlns:p14="http://schemas.microsoft.com/office/powerpoint/2010/main" val="3503239277"/>
              </p:ext>
            </p:extLst>
          </p:nvPr>
        </p:nvGraphicFramePr>
        <p:xfrm>
          <a:off x="832340" y="1371600"/>
          <a:ext cx="7696201" cy="4800598"/>
        </p:xfrm>
        <a:graphic>
          <a:graphicData uri="http://schemas.openxmlformats.org/drawingml/2006/table">
            <a:tbl>
              <a:tblPr firstRow="1" bandRow="1">
                <a:tableStyleId>{5C22544A-7EE6-4342-B048-85BDC9FD1C3A}</a:tableStyleId>
              </a:tblPr>
              <a:tblGrid>
                <a:gridCol w="2405063">
                  <a:extLst>
                    <a:ext uri="{9D8B030D-6E8A-4147-A177-3AD203B41FA5}">
                      <a16:colId xmlns:a16="http://schemas.microsoft.com/office/drawing/2014/main" val="949327729"/>
                    </a:ext>
                  </a:extLst>
                </a:gridCol>
                <a:gridCol w="5291138">
                  <a:extLst>
                    <a:ext uri="{9D8B030D-6E8A-4147-A177-3AD203B41FA5}">
                      <a16:colId xmlns:a16="http://schemas.microsoft.com/office/drawing/2014/main" val="4160856610"/>
                    </a:ext>
                  </a:extLst>
                </a:gridCol>
              </a:tblGrid>
              <a:tr h="478965">
                <a:tc>
                  <a:txBody>
                    <a:bodyPr/>
                    <a:lstStyle/>
                    <a:p>
                      <a:pPr algn="ctr"/>
                      <a:r>
                        <a:rPr lang="en-US" dirty="0"/>
                        <a:t>Segment</a:t>
                      </a:r>
                    </a:p>
                  </a:txBody>
                  <a:tcPr anchor="ctr"/>
                </a:tc>
                <a:tc>
                  <a:txBody>
                    <a:bodyPr/>
                    <a:lstStyle/>
                    <a:p>
                      <a:pPr algn="ctr"/>
                      <a:r>
                        <a:rPr lang="en-US" dirty="0"/>
                        <a:t>Description</a:t>
                      </a:r>
                    </a:p>
                  </a:txBody>
                  <a:tcPr/>
                </a:tc>
                <a:extLst>
                  <a:ext uri="{0D108BD9-81ED-4DB2-BD59-A6C34878D82A}">
                    <a16:rowId xmlns:a16="http://schemas.microsoft.com/office/drawing/2014/main" val="3954756561"/>
                  </a:ext>
                </a:extLst>
              </a:tr>
              <a:tr h="720572">
                <a:tc>
                  <a:txBody>
                    <a:bodyPr/>
                    <a:lstStyle/>
                    <a:p>
                      <a:pPr algn="ctr"/>
                      <a:r>
                        <a:rPr lang="en-US" dirty="0"/>
                        <a:t>Smart Cities</a:t>
                      </a:r>
                    </a:p>
                  </a:txBody>
                  <a:tcPr/>
                </a:tc>
                <a:tc>
                  <a:txBody>
                    <a:bodyPr/>
                    <a:lstStyle/>
                    <a:p>
                      <a:r>
                        <a:rPr lang="en-US" dirty="0"/>
                        <a:t>Integration into sidewalks, bus stops, and metro stations for powering lights or displays.</a:t>
                      </a:r>
                    </a:p>
                  </a:txBody>
                  <a:tcPr/>
                </a:tc>
                <a:extLst>
                  <a:ext uri="{0D108BD9-81ED-4DB2-BD59-A6C34878D82A}">
                    <a16:rowId xmlns:a16="http://schemas.microsoft.com/office/drawing/2014/main" val="99848526"/>
                  </a:ext>
                </a:extLst>
              </a:tr>
              <a:tr h="960763">
                <a:tc>
                  <a:txBody>
                    <a:bodyPr/>
                    <a:lstStyle/>
                    <a:p>
                      <a:pPr algn="ctr"/>
                      <a:r>
                        <a:rPr lang="en-US" dirty="0"/>
                        <a:t>Educational Institutions</a:t>
                      </a:r>
                    </a:p>
                  </a:txBody>
                  <a:tcPr/>
                </a:tc>
                <a:tc>
                  <a:txBody>
                    <a:bodyPr/>
                    <a:lstStyle/>
                    <a:p>
                      <a:pPr algn="l"/>
                      <a:r>
                        <a:rPr lang="en-US" dirty="0"/>
                        <a:t>As a learning tool or for sustainable campus energy solutions.</a:t>
                      </a:r>
                    </a:p>
                  </a:txBody>
                  <a:tcPr/>
                </a:tc>
                <a:extLst>
                  <a:ext uri="{0D108BD9-81ED-4DB2-BD59-A6C34878D82A}">
                    <a16:rowId xmlns:a16="http://schemas.microsoft.com/office/drawing/2014/main" val="1225374768"/>
                  </a:ext>
                </a:extLst>
              </a:tr>
              <a:tr h="929908">
                <a:tc>
                  <a:txBody>
                    <a:bodyPr/>
                    <a:lstStyle/>
                    <a:p>
                      <a:pPr algn="ctr"/>
                      <a:r>
                        <a:rPr lang="en-US" dirty="0"/>
                        <a:t>Shopping Malls &amp; Airports</a:t>
                      </a:r>
                    </a:p>
                  </a:txBody>
                  <a:tcPr/>
                </a:tc>
                <a:tc>
                  <a:txBody>
                    <a:bodyPr/>
                    <a:lstStyle/>
                    <a:p>
                      <a:r>
                        <a:rPr lang="en-US" dirty="0"/>
                        <a:t>For powering interactive displays or creating awareness of green energy.</a:t>
                      </a:r>
                    </a:p>
                  </a:txBody>
                  <a:tcPr/>
                </a:tc>
                <a:extLst>
                  <a:ext uri="{0D108BD9-81ED-4DB2-BD59-A6C34878D82A}">
                    <a16:rowId xmlns:a16="http://schemas.microsoft.com/office/drawing/2014/main" val="1877757355"/>
                  </a:ext>
                </a:extLst>
              </a:tr>
              <a:tr h="723538">
                <a:tc>
                  <a:txBody>
                    <a:bodyPr/>
                    <a:lstStyle/>
                    <a:p>
                      <a:pPr algn="ctr"/>
                      <a:r>
                        <a:rPr lang="en-US" dirty="0"/>
                        <a:t>Sports Arenas &amp; Parks</a:t>
                      </a:r>
                    </a:p>
                  </a:txBody>
                  <a:tcPr/>
                </a:tc>
                <a:tc>
                  <a:txBody>
                    <a:bodyPr/>
                    <a:lstStyle/>
                    <a:p>
                      <a:r>
                        <a:rPr lang="en-US" dirty="0"/>
                        <a:t>High footfall areas perfect for energy harvesting.</a:t>
                      </a:r>
                    </a:p>
                  </a:txBody>
                  <a:tcPr/>
                </a:tc>
                <a:extLst>
                  <a:ext uri="{0D108BD9-81ED-4DB2-BD59-A6C34878D82A}">
                    <a16:rowId xmlns:a16="http://schemas.microsoft.com/office/drawing/2014/main" val="2170047541"/>
                  </a:ext>
                </a:extLst>
              </a:tr>
              <a:tr h="986852">
                <a:tc>
                  <a:txBody>
                    <a:bodyPr/>
                    <a:lstStyle/>
                    <a:p>
                      <a:pPr algn="ctr"/>
                      <a:r>
                        <a:rPr lang="en-US" dirty="0"/>
                        <a:t>Railway/Metro Stations</a:t>
                      </a:r>
                    </a:p>
                  </a:txBody>
                  <a:tcPr/>
                </a:tc>
                <a:tc>
                  <a:txBody>
                    <a:bodyPr/>
                    <a:lstStyle/>
                    <a:p>
                      <a:r>
                        <a:rPr lang="en-US" dirty="0"/>
                        <a:t>To power sensors, ticket counters, or emergency lighting.</a:t>
                      </a:r>
                    </a:p>
                  </a:txBody>
                  <a:tcPr/>
                </a:tc>
                <a:extLst>
                  <a:ext uri="{0D108BD9-81ED-4DB2-BD59-A6C34878D82A}">
                    <a16:rowId xmlns:a16="http://schemas.microsoft.com/office/drawing/2014/main" val="2446770987"/>
                  </a:ext>
                </a:extLst>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04800"/>
            <a:ext cx="8229600" cy="685800"/>
          </a:xfrm>
        </p:spPr>
        <p:txBody>
          <a:bodyPr>
            <a:normAutofit/>
          </a:bodyPr>
          <a:lstStyle/>
          <a:p>
            <a:r>
              <a:rPr lang="en-US" sz="3200" b="1" dirty="0">
                <a:latin typeface="Arial Black" panose="020B0A04020102020204" pitchFamily="34" charset="0"/>
              </a:rPr>
              <a:t>AGENDA</a:t>
            </a:r>
          </a:p>
        </p:txBody>
      </p:sp>
      <p:sp>
        <p:nvSpPr>
          <p:cNvPr id="3" name="Content Placeholder 2"/>
          <p:cNvSpPr>
            <a:spLocks noGrp="1"/>
          </p:cNvSpPr>
          <p:nvPr>
            <p:ph idx="1"/>
          </p:nvPr>
        </p:nvSpPr>
        <p:spPr>
          <a:xfrm>
            <a:off x="457200" y="1371600"/>
            <a:ext cx="7848600" cy="4908550"/>
          </a:xfrm>
        </p:spPr>
        <p:txBody>
          <a:bodyPr>
            <a:normAutofit fontScale="32500" lnSpcReduction="20000"/>
          </a:bodyPr>
          <a:lstStyle/>
          <a:p>
            <a:pPr marL="914400" indent="-914400">
              <a:buFont typeface="+mj-lt"/>
              <a:buAutoNum type="arabicPeriod"/>
            </a:pPr>
            <a:r>
              <a:rPr lang="en-US" sz="6200" b="1" dirty="0"/>
              <a:t>Abstract</a:t>
            </a:r>
          </a:p>
          <a:p>
            <a:pPr marL="914400" indent="-914400">
              <a:buFont typeface="+mj-lt"/>
              <a:buAutoNum type="arabicPeriod"/>
            </a:pPr>
            <a:r>
              <a:rPr lang="en-US" sz="6200" b="1" dirty="0"/>
              <a:t>Objective</a:t>
            </a:r>
          </a:p>
          <a:p>
            <a:pPr marL="914400" indent="-914400">
              <a:buFont typeface="+mj-lt"/>
              <a:buAutoNum type="arabicPeriod"/>
            </a:pPr>
            <a:r>
              <a:rPr lang="en-US" sz="6200" b="1" dirty="0"/>
              <a:t>Empathize</a:t>
            </a:r>
          </a:p>
          <a:p>
            <a:pPr marL="914400" indent="-914400">
              <a:buFont typeface="+mj-lt"/>
              <a:buAutoNum type="arabicPeriod"/>
            </a:pPr>
            <a:r>
              <a:rPr lang="en-US" sz="6200" b="1" dirty="0"/>
              <a:t>Problem Definition</a:t>
            </a:r>
          </a:p>
          <a:p>
            <a:pPr marL="914400" indent="-914400">
              <a:buFont typeface="+mj-lt"/>
              <a:buAutoNum type="arabicPeriod"/>
            </a:pPr>
            <a:r>
              <a:rPr lang="en-US" sz="6200" b="1" dirty="0"/>
              <a:t>Ideation</a:t>
            </a:r>
          </a:p>
          <a:p>
            <a:pPr marL="914400" indent="-914400">
              <a:buFont typeface="+mj-lt"/>
              <a:buAutoNum type="arabicPeriod"/>
            </a:pPr>
            <a:r>
              <a:rPr lang="en-US" sz="6200" b="1" dirty="0"/>
              <a:t>Introduction</a:t>
            </a:r>
          </a:p>
          <a:p>
            <a:pPr marL="914400" indent="-914400">
              <a:buFont typeface="+mj-lt"/>
              <a:buAutoNum type="arabicPeriod"/>
            </a:pPr>
            <a:r>
              <a:rPr lang="en-US" sz="6200" b="1" dirty="0"/>
              <a:t>Existing model</a:t>
            </a:r>
          </a:p>
          <a:p>
            <a:pPr marL="914400" indent="-914400">
              <a:buFont typeface="+mj-lt"/>
              <a:buAutoNum type="arabicPeriod"/>
            </a:pPr>
            <a:r>
              <a:rPr lang="en-US" sz="6200" b="1" dirty="0"/>
              <a:t>Proposed Model</a:t>
            </a:r>
          </a:p>
          <a:p>
            <a:pPr marL="914400" indent="-914400">
              <a:buFont typeface="+mj-lt"/>
              <a:buAutoNum type="arabicPeriod"/>
            </a:pPr>
            <a:r>
              <a:rPr lang="en-US" sz="6200" b="1" dirty="0"/>
              <a:t>Feasibility study</a:t>
            </a:r>
          </a:p>
          <a:p>
            <a:pPr marL="914400" indent="-914400">
              <a:buFont typeface="+mj-lt"/>
              <a:buAutoNum type="arabicPeriod"/>
            </a:pPr>
            <a:r>
              <a:rPr lang="en-US" sz="6200" b="1" dirty="0"/>
              <a:t>Components/Hardware requirement &amp; Assembling</a:t>
            </a:r>
          </a:p>
          <a:p>
            <a:pPr marL="914400" indent="-914400">
              <a:buFont typeface="+mj-lt"/>
              <a:buAutoNum type="arabicPeriod"/>
            </a:pPr>
            <a:r>
              <a:rPr lang="en-US" sz="6200" b="1" dirty="0"/>
              <a:t>Software requirements</a:t>
            </a:r>
          </a:p>
          <a:p>
            <a:pPr marL="914400" indent="-914400">
              <a:buFont typeface="+mj-lt"/>
              <a:buAutoNum type="arabicPeriod"/>
            </a:pPr>
            <a:r>
              <a:rPr lang="en-US" sz="6200" b="1" dirty="0"/>
              <a:t>Prototype and Implementation</a:t>
            </a:r>
          </a:p>
          <a:p>
            <a:pPr marL="914400" indent="-914400">
              <a:buFont typeface="+mj-lt"/>
              <a:buAutoNum type="arabicPeriod"/>
            </a:pPr>
            <a:r>
              <a:rPr lang="en-US" sz="6200" b="1" dirty="0"/>
              <a:t>Testing</a:t>
            </a:r>
          </a:p>
          <a:p>
            <a:pPr marL="914400" indent="-914400">
              <a:buFont typeface="+mj-lt"/>
              <a:buAutoNum type="arabicPeriod"/>
            </a:pPr>
            <a:r>
              <a:rPr lang="en-US" sz="6200" b="1" dirty="0"/>
              <a:t>Feedback</a:t>
            </a:r>
          </a:p>
          <a:p>
            <a:pPr marL="914400" indent="-914400">
              <a:buFont typeface="+mj-lt"/>
              <a:buAutoNum type="arabicPeriod"/>
            </a:pPr>
            <a:r>
              <a:rPr lang="en-US" sz="6200" b="1" dirty="0"/>
              <a:t>Applications</a:t>
            </a:r>
          </a:p>
          <a:p>
            <a:pPr marL="914400" indent="-914400">
              <a:buFont typeface="+mj-lt"/>
              <a:buAutoNum type="arabicPeriod"/>
            </a:pPr>
            <a:r>
              <a:rPr lang="en-US" sz="6200" b="1" dirty="0"/>
              <a:t>References</a:t>
            </a:r>
          </a:p>
          <a:p>
            <a:endParaRPr lang="en-US" dirty="0"/>
          </a:p>
          <a:p>
            <a:endParaRPr lang="en-US" dirty="0"/>
          </a:p>
          <a:p>
            <a:endParaRPr lang="en-US" dirty="0"/>
          </a:p>
        </p:txBody>
      </p:sp>
      <p:sp>
        <p:nvSpPr>
          <p:cNvPr id="4" name="Date Placeholder 3"/>
          <p:cNvSpPr>
            <a:spLocks noGrp="1"/>
          </p:cNvSpPr>
          <p:nvPr>
            <p:ph type="dt" sz="half" idx="10"/>
          </p:nvPr>
        </p:nvSpPr>
        <p:spPr/>
        <p:txBody>
          <a:bodyPr/>
          <a:lstStyle/>
          <a:p>
            <a:fld id="{EB7275DB-6D13-480B-AC77-F5019BDC5287}" type="datetime3">
              <a:rPr lang="en-US" smtClean="0"/>
              <a:t>10 April 2025</a:t>
            </a:fld>
            <a:endParaRPr lang="en-US"/>
          </a:p>
        </p:txBody>
      </p:sp>
      <p:sp>
        <p:nvSpPr>
          <p:cNvPr id="5" name="Footer Placeholder 4"/>
          <p:cNvSpPr>
            <a:spLocks noGrp="1"/>
          </p:cNvSpPr>
          <p:nvPr>
            <p:ph type="ftr" sz="quarter" idx="11"/>
          </p:nvPr>
        </p:nvSpPr>
        <p:spPr/>
        <p:txBody>
          <a:bodyPr/>
          <a:lstStyle/>
          <a:p>
            <a:r>
              <a:rPr lang="en-US"/>
              <a:t>School of Computing - CSE</a:t>
            </a:r>
          </a:p>
        </p:txBody>
      </p:sp>
      <p:sp>
        <p:nvSpPr>
          <p:cNvPr id="6" name="Slide Number Placeholder 5"/>
          <p:cNvSpPr>
            <a:spLocks noGrp="1"/>
          </p:cNvSpPr>
          <p:nvPr>
            <p:ph type="sldNum" sz="quarter" idx="12"/>
          </p:nvPr>
        </p:nvSpPr>
        <p:spPr/>
        <p:txBody>
          <a:bodyPr/>
          <a:lstStyle/>
          <a:p>
            <a:fld id="{7B28076C-CE04-4A00-BFAA-A90EA8355859}" type="slidenum">
              <a:rPr lang="en-US" smtClean="0"/>
              <a:t>2</a:t>
            </a:fld>
            <a:endParaRPr 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a:spLocks noGrp="1"/>
          </p:cNvSpPr>
          <p:nvPr>
            <p:ph type="title"/>
          </p:nvPr>
        </p:nvSpPr>
        <p:spPr>
          <a:xfrm>
            <a:off x="495300" y="381000"/>
            <a:ext cx="8229600" cy="655638"/>
          </a:xfrm>
        </p:spPr>
        <p:txBody>
          <a:bodyPr>
            <a:noAutofit/>
          </a:bodyPr>
          <a:lstStyle/>
          <a:p>
            <a:r>
              <a:rPr lang="en-US" sz="3200" b="1" dirty="0">
                <a:latin typeface="Arial Black" panose="020B0A04020102020204" pitchFamily="34" charset="0"/>
                <a:cs typeface="Arial" panose="020B0604020202020204" pitchFamily="34" charset="0"/>
              </a:rPr>
              <a:t>OPERATIONAL FEASIBILITY</a:t>
            </a:r>
          </a:p>
        </p:txBody>
      </p:sp>
      <p:sp>
        <p:nvSpPr>
          <p:cNvPr id="7" name="Date Placeholder 6"/>
          <p:cNvSpPr>
            <a:spLocks noGrp="1"/>
          </p:cNvSpPr>
          <p:nvPr>
            <p:ph type="dt" sz="half" idx="10"/>
          </p:nvPr>
        </p:nvSpPr>
        <p:spPr/>
        <p:txBody>
          <a:bodyPr/>
          <a:lstStyle/>
          <a:p>
            <a:fld id="{050741AE-4684-4D5C-854F-1AB768A2C094}" type="datetime3">
              <a:rPr lang="en-US" smtClean="0"/>
              <a:t>10 April 2025</a:t>
            </a:fld>
            <a:endParaRPr lang="en-US"/>
          </a:p>
        </p:txBody>
      </p:sp>
      <p:sp>
        <p:nvSpPr>
          <p:cNvPr id="8" name="Footer Placeholder 7"/>
          <p:cNvSpPr>
            <a:spLocks noGrp="1"/>
          </p:cNvSpPr>
          <p:nvPr>
            <p:ph type="ftr" sz="quarter" idx="11"/>
          </p:nvPr>
        </p:nvSpPr>
        <p:spPr/>
        <p:txBody>
          <a:bodyPr/>
          <a:lstStyle/>
          <a:p>
            <a:r>
              <a:rPr lang="en-US"/>
              <a:t>School of Computing - CSE</a:t>
            </a:r>
          </a:p>
        </p:txBody>
      </p:sp>
      <p:sp>
        <p:nvSpPr>
          <p:cNvPr id="9" name="Slide Number Placeholder 8"/>
          <p:cNvSpPr>
            <a:spLocks noGrp="1"/>
          </p:cNvSpPr>
          <p:nvPr>
            <p:ph type="sldNum" sz="quarter" idx="12"/>
          </p:nvPr>
        </p:nvSpPr>
        <p:spPr/>
        <p:txBody>
          <a:bodyPr/>
          <a:lstStyle/>
          <a:p>
            <a:fld id="{7B28076C-CE04-4A00-BFAA-A90EA8355859}" type="slidenum">
              <a:rPr lang="en-US" smtClean="0"/>
              <a:t>20</a:t>
            </a:fld>
            <a:endParaRPr lang="en-US"/>
          </a:p>
        </p:txBody>
      </p:sp>
      <p:sp>
        <p:nvSpPr>
          <p:cNvPr id="15" name="Content Placeholder 2">
            <a:extLst>
              <a:ext uri="{FF2B5EF4-FFF2-40B4-BE49-F238E27FC236}">
                <a16:creationId xmlns:a16="http://schemas.microsoft.com/office/drawing/2014/main" id="{52B11E08-DFC6-444D-B6D8-FC23C5CD52F5}"/>
              </a:ext>
            </a:extLst>
          </p:cNvPr>
          <p:cNvSpPr>
            <a:spLocks noGrp="1"/>
          </p:cNvSpPr>
          <p:nvPr>
            <p:ph idx="1"/>
          </p:nvPr>
        </p:nvSpPr>
        <p:spPr>
          <a:xfrm>
            <a:off x="419100" y="1036638"/>
            <a:ext cx="8229600" cy="5943600"/>
          </a:xfrm>
        </p:spPr>
        <p:txBody>
          <a:bodyPr>
            <a:noAutofit/>
          </a:bodyPr>
          <a:lstStyle/>
          <a:p>
            <a:pPr marL="0" indent="0" algn="just">
              <a:buNone/>
            </a:pPr>
            <a:endParaRPr lang="en-GB" sz="2000" dirty="0">
              <a:latin typeface="Arial" panose="020B0604020202020204" pitchFamily="34" charset="0"/>
              <a:cs typeface="Arial" panose="020B0604020202020204" pitchFamily="34" charset="0"/>
            </a:endParaRPr>
          </a:p>
          <a:p>
            <a:pPr algn="just">
              <a:buNone/>
            </a:pPr>
            <a:r>
              <a:rPr lang="en-US" sz="1600" dirty="0"/>
              <a:t>Operational feasibility evaluates whether the system can be practically implemented and sustained in real-world environments.</a:t>
            </a:r>
          </a:p>
          <a:p>
            <a:pPr algn="just">
              <a:buNone/>
            </a:pPr>
            <a:r>
              <a:rPr lang="en-US" sz="1600" b="1" dirty="0"/>
              <a:t>1. Installation Requirements :</a:t>
            </a:r>
          </a:p>
          <a:p>
            <a:pPr algn="just">
              <a:buFont typeface="Arial" panose="020B0604020202020204" pitchFamily="34" charset="0"/>
              <a:buChar char="•"/>
            </a:pPr>
            <a:r>
              <a:rPr lang="en-US" sz="1600" dirty="0"/>
              <a:t>Can be embedded in pavements, stairs, floors, or tiles.</a:t>
            </a:r>
          </a:p>
          <a:p>
            <a:pPr algn="just">
              <a:buFont typeface="Arial" panose="020B0604020202020204" pitchFamily="34" charset="0"/>
              <a:buChar char="•"/>
            </a:pPr>
            <a:r>
              <a:rPr lang="en-US" sz="1600" dirty="0"/>
              <a:t>Requires basic civil support for embedding piezoelectric/electromechanical units.</a:t>
            </a:r>
          </a:p>
          <a:p>
            <a:pPr algn="just">
              <a:buFont typeface="Arial" panose="020B0604020202020204" pitchFamily="34" charset="0"/>
              <a:buChar char="•"/>
            </a:pPr>
            <a:r>
              <a:rPr lang="en-US" sz="1600" dirty="0"/>
              <a:t>Power output components (e.g., energy harvesting circuits, batteries) must be safely enclosed.</a:t>
            </a:r>
          </a:p>
          <a:p>
            <a:pPr algn="just">
              <a:buNone/>
            </a:pPr>
            <a:r>
              <a:rPr lang="en-US" sz="1600" b="1" dirty="0"/>
              <a:t>2. Ease of Use :</a:t>
            </a:r>
          </a:p>
          <a:p>
            <a:pPr algn="just">
              <a:buFont typeface="Arial" panose="020B0604020202020204" pitchFamily="34" charset="0"/>
              <a:buChar char="•"/>
            </a:pPr>
            <a:r>
              <a:rPr lang="en-US" sz="1600" dirty="0"/>
              <a:t>Passive system – works automatically when people walk on it.</a:t>
            </a:r>
          </a:p>
          <a:p>
            <a:pPr algn="just">
              <a:buFont typeface="Arial" panose="020B0604020202020204" pitchFamily="34" charset="0"/>
              <a:buChar char="•"/>
            </a:pPr>
            <a:r>
              <a:rPr lang="en-US" sz="1600" dirty="0"/>
              <a:t>Requires no user input or interaction, making it highly accessible.</a:t>
            </a:r>
          </a:p>
          <a:p>
            <a:pPr algn="just">
              <a:buNone/>
            </a:pPr>
            <a:r>
              <a:rPr lang="en-US" sz="1600" b="1" dirty="0"/>
              <a:t>3. Maintenance and Durability :</a:t>
            </a:r>
          </a:p>
          <a:p>
            <a:pPr algn="just">
              <a:buFont typeface="Arial" panose="020B0604020202020204" pitchFamily="34" charset="0"/>
              <a:buChar char="•"/>
            </a:pPr>
            <a:r>
              <a:rPr lang="en-US" sz="1600" dirty="0"/>
              <a:t>Low-maintenance if designed with robust materials.</a:t>
            </a:r>
          </a:p>
          <a:p>
            <a:pPr algn="just">
              <a:buFont typeface="Arial" panose="020B0604020202020204" pitchFamily="34" charset="0"/>
              <a:buChar char="•"/>
            </a:pPr>
            <a:r>
              <a:rPr lang="en-US" sz="1600" dirty="0"/>
              <a:t>Piezoelectric systems are solid-state, hence minimal mechanical wear.</a:t>
            </a:r>
          </a:p>
          <a:p>
            <a:pPr algn="just">
              <a:buFont typeface="Arial" panose="020B0604020202020204" pitchFamily="34" charset="0"/>
              <a:buChar char="•"/>
            </a:pPr>
            <a:r>
              <a:rPr lang="en-US" sz="1600" dirty="0"/>
              <a:t>Periodic inspection for wiring, power storage units, and external wear is necessary.</a:t>
            </a:r>
          </a:p>
          <a:p>
            <a:pPr algn="just">
              <a:buNone/>
            </a:pPr>
            <a:r>
              <a:rPr lang="en-US" sz="1600" b="1" dirty="0"/>
              <a:t>4. Scalability :</a:t>
            </a:r>
          </a:p>
          <a:p>
            <a:pPr algn="just">
              <a:buFont typeface="Arial" panose="020B0604020202020204" pitchFamily="34" charset="0"/>
              <a:buChar char="•"/>
            </a:pPr>
            <a:r>
              <a:rPr lang="en-US" sz="1600" dirty="0"/>
              <a:t>Can be modularly scaled from a few tiles to entire corridors or walkways.</a:t>
            </a:r>
          </a:p>
          <a:p>
            <a:pPr algn="just">
              <a:buFont typeface="Arial" panose="020B0604020202020204" pitchFamily="34" charset="0"/>
              <a:buChar char="•"/>
            </a:pPr>
            <a:r>
              <a:rPr lang="en-US" sz="1600" dirty="0"/>
              <a:t>Ideal for pilot projects that can later expand based on performance.</a:t>
            </a:r>
          </a:p>
          <a:p>
            <a:pPr marL="0" indent="0">
              <a:buNone/>
            </a:pPr>
            <a:endParaRPr lang="en-GB" sz="1600" dirty="0">
              <a:latin typeface="Arial" panose="020B0604020202020204" pitchFamily="34" charset="0"/>
              <a:cs typeface="Arial" panose="020B0604020202020204" pitchFamily="34" charset="0"/>
            </a:endParaRPr>
          </a:p>
          <a:p>
            <a:pPr marL="0" indent="0" algn="just">
              <a:buNone/>
            </a:pPr>
            <a:endParaRPr lang="en-US" sz="2000" dirty="0">
              <a:latin typeface="Arial" panose="020B0604020202020204" pitchFamily="34" charset="0"/>
              <a:ea typeface="SimSun" panose="02010600030101010101" pitchFamily="2" charset="-122"/>
              <a:cs typeface="Arial" panose="020B0604020202020204" pitchFamily="34"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9544"/>
            <a:ext cx="8229600" cy="1143000"/>
          </a:xfrm>
        </p:spPr>
        <p:txBody>
          <a:bodyPr>
            <a:normAutofit/>
          </a:bodyPr>
          <a:lstStyle/>
          <a:p>
            <a:r>
              <a:rPr lang="en-GB" sz="3200" b="1" dirty="0">
                <a:latin typeface="Arial Black" panose="020B0A04020102020204" pitchFamily="34" charset="0"/>
              </a:rPr>
              <a:t>LEGAL FEASIBILITY</a:t>
            </a:r>
            <a:endParaRPr lang="en-IN" sz="3200" b="1" dirty="0">
              <a:latin typeface="Arial Black" panose="020B0A04020102020204" pitchFamily="34" charset="0"/>
            </a:endParaRPr>
          </a:p>
        </p:txBody>
      </p:sp>
      <p:sp>
        <p:nvSpPr>
          <p:cNvPr id="3" name="Content Placeholder 2"/>
          <p:cNvSpPr>
            <a:spLocks noGrp="1"/>
          </p:cNvSpPr>
          <p:nvPr>
            <p:ph idx="1"/>
          </p:nvPr>
        </p:nvSpPr>
        <p:spPr>
          <a:xfrm>
            <a:off x="467360" y="1600993"/>
            <a:ext cx="8229600" cy="4525963"/>
          </a:xfrm>
        </p:spPr>
        <p:txBody>
          <a:bodyPr>
            <a:normAutofit fontScale="92500" lnSpcReduction="10000"/>
          </a:bodyPr>
          <a:lstStyle/>
          <a:p>
            <a:pPr algn="just">
              <a:buNone/>
            </a:pPr>
            <a:r>
              <a:rPr lang="en-US" sz="1700" dirty="0"/>
              <a:t>Legal feasibility examines compliance with regulations, standards, and potential liabilities.</a:t>
            </a:r>
          </a:p>
          <a:p>
            <a:pPr algn="just">
              <a:buNone/>
            </a:pPr>
            <a:r>
              <a:rPr lang="en-US" sz="1700" b="1" dirty="0"/>
              <a:t>1. Zoning and Permits :</a:t>
            </a:r>
          </a:p>
          <a:p>
            <a:pPr algn="just">
              <a:buFont typeface="Arial" panose="020B0604020202020204" pitchFamily="34" charset="0"/>
              <a:buChar char="•"/>
            </a:pPr>
            <a:r>
              <a:rPr lang="en-US" sz="1700" dirty="0"/>
              <a:t>Installation in public places (roads, stations, parks) requires permits from municipal authorities.</a:t>
            </a:r>
          </a:p>
          <a:p>
            <a:pPr algn="just">
              <a:buFont typeface="Arial" panose="020B0604020202020204" pitchFamily="34" charset="0"/>
              <a:buChar char="•"/>
            </a:pPr>
            <a:r>
              <a:rPr lang="en-US" sz="1700" dirty="0"/>
              <a:t>May need approval from urban development departments or smart city initiatives.</a:t>
            </a:r>
          </a:p>
          <a:p>
            <a:pPr algn="just">
              <a:buNone/>
            </a:pPr>
            <a:r>
              <a:rPr lang="en-US" sz="1700" b="1" dirty="0"/>
              <a:t>2. Electrical Safety Standards : </a:t>
            </a:r>
          </a:p>
          <a:p>
            <a:pPr algn="just">
              <a:buFont typeface="Arial" panose="020B0604020202020204" pitchFamily="34" charset="0"/>
              <a:buChar char="•"/>
            </a:pPr>
            <a:r>
              <a:rPr lang="en-US" sz="1700" dirty="0"/>
              <a:t>System must comply with local electrical codes and safety standards (e.g., IEC, IEEE, or national equivalents).</a:t>
            </a:r>
          </a:p>
          <a:p>
            <a:pPr algn="just">
              <a:buFont typeface="Arial" panose="020B0604020202020204" pitchFamily="34" charset="0"/>
              <a:buChar char="•"/>
            </a:pPr>
            <a:r>
              <a:rPr lang="en-US" sz="1700" dirty="0"/>
              <a:t>Proper insulation, circuit protection, and weatherproofing are mandatory.</a:t>
            </a:r>
          </a:p>
          <a:p>
            <a:pPr algn="just">
              <a:buNone/>
            </a:pPr>
            <a:r>
              <a:rPr lang="en-US" sz="1700" b="1" dirty="0"/>
              <a:t>3. Liability and Insurance : </a:t>
            </a:r>
          </a:p>
          <a:p>
            <a:pPr algn="just">
              <a:buFont typeface="Arial" panose="020B0604020202020204" pitchFamily="34" charset="0"/>
              <a:buChar char="•"/>
            </a:pPr>
            <a:r>
              <a:rPr lang="en-US" sz="1700" dirty="0"/>
              <a:t>Public installations must consider trip hazards, electrical safety, and injury liability.</a:t>
            </a:r>
          </a:p>
          <a:p>
            <a:pPr algn="just">
              <a:buFont typeface="Arial" panose="020B0604020202020204" pitchFamily="34" charset="0"/>
              <a:buChar char="•"/>
            </a:pPr>
            <a:r>
              <a:rPr lang="en-US" sz="1700" dirty="0"/>
              <a:t>Required: public liability insurance for installations in areas with heavy pedestrian traffic.</a:t>
            </a:r>
          </a:p>
          <a:p>
            <a:pPr algn="just">
              <a:buNone/>
            </a:pPr>
            <a:r>
              <a:rPr lang="en-US" sz="1700" b="1" dirty="0"/>
              <a:t>4. Environmental Regulations :</a:t>
            </a:r>
          </a:p>
          <a:p>
            <a:pPr algn="just">
              <a:buFont typeface="Arial" panose="020B0604020202020204" pitchFamily="34" charset="0"/>
              <a:buChar char="•"/>
            </a:pPr>
            <a:r>
              <a:rPr lang="en-US" sz="1700" dirty="0"/>
              <a:t>Ensure materials used (e.g., piezo ceramics or batteries) do not pose an environmental hazard.</a:t>
            </a:r>
          </a:p>
          <a:p>
            <a:pPr algn="just">
              <a:buFont typeface="Arial" panose="020B0604020202020204" pitchFamily="34" charset="0"/>
              <a:buChar char="•"/>
            </a:pPr>
            <a:r>
              <a:rPr lang="en-US" sz="1700" dirty="0"/>
              <a:t>Consider recyclability and end-of-life disposal compliance.</a:t>
            </a:r>
          </a:p>
          <a:p>
            <a:pPr>
              <a:buNone/>
            </a:pPr>
            <a:endParaRPr lang="en-US" sz="1800" dirty="0"/>
          </a:p>
          <a:p>
            <a:pPr marL="0" indent="0" algn="ctr">
              <a:buNone/>
            </a:pPr>
            <a:endParaRPr lang="en-US" sz="2400" b="1" dirty="0">
              <a:latin typeface="Arial" panose="020B0604020202020204" pitchFamily="34" charset="0"/>
              <a:cs typeface="Arial" panose="020B0604020202020204" pitchFamily="34" charset="0"/>
            </a:endParaRPr>
          </a:p>
        </p:txBody>
      </p:sp>
      <p:sp>
        <p:nvSpPr>
          <p:cNvPr id="4" name="Date Placeholder 3"/>
          <p:cNvSpPr>
            <a:spLocks noGrp="1"/>
          </p:cNvSpPr>
          <p:nvPr>
            <p:ph type="dt" sz="half" idx="10"/>
          </p:nvPr>
        </p:nvSpPr>
        <p:spPr/>
        <p:txBody>
          <a:bodyPr/>
          <a:lstStyle/>
          <a:p>
            <a:fld id="{4155CCEA-12CF-4A2F-BE8D-0F11C2983375}" type="datetime3">
              <a:rPr lang="en-US" smtClean="0"/>
              <a:t>10 April 2025</a:t>
            </a:fld>
            <a:endParaRPr lang="en-US"/>
          </a:p>
        </p:txBody>
      </p:sp>
      <p:sp>
        <p:nvSpPr>
          <p:cNvPr id="5" name="Footer Placeholder 4"/>
          <p:cNvSpPr>
            <a:spLocks noGrp="1"/>
          </p:cNvSpPr>
          <p:nvPr>
            <p:ph type="ftr" sz="quarter" idx="11"/>
          </p:nvPr>
        </p:nvSpPr>
        <p:spPr/>
        <p:txBody>
          <a:bodyPr/>
          <a:lstStyle/>
          <a:p>
            <a:r>
              <a:rPr lang="en-US"/>
              <a:t>School of Computing - CSE</a:t>
            </a:r>
          </a:p>
        </p:txBody>
      </p:sp>
      <p:sp>
        <p:nvSpPr>
          <p:cNvPr id="6" name="Slide Number Placeholder 5"/>
          <p:cNvSpPr>
            <a:spLocks noGrp="1"/>
          </p:cNvSpPr>
          <p:nvPr>
            <p:ph type="sldNum" sz="quarter" idx="12"/>
          </p:nvPr>
        </p:nvSpPr>
        <p:spPr/>
        <p:txBody>
          <a:bodyPr/>
          <a:lstStyle/>
          <a:p>
            <a:fld id="{7B28076C-CE04-4A00-BFAA-A90EA8355859}" type="slidenum">
              <a:rPr lang="en-US" smtClean="0"/>
              <a:t>21</a:t>
            </a:fld>
            <a:endParaRPr 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8940" y="228600"/>
            <a:ext cx="8229600" cy="990600"/>
          </a:xfrm>
        </p:spPr>
        <p:txBody>
          <a:bodyPr>
            <a:noAutofit/>
          </a:bodyPr>
          <a:lstStyle/>
          <a:p>
            <a:r>
              <a:rPr lang="en-US" sz="2400" b="1" dirty="0">
                <a:latin typeface="Arial Black" panose="020B0A04020102020204" pitchFamily="34" charset="0"/>
              </a:rPr>
              <a:t>COMPONENTS/HARDWARE REQUIREMENTS &amp; ASSEMBLING</a:t>
            </a:r>
            <a:endParaRPr lang="en-IN" sz="2400" b="1" dirty="0">
              <a:latin typeface="Arial Black" panose="020B0A04020102020204" pitchFamily="34" charset="0"/>
            </a:endParaRPr>
          </a:p>
        </p:txBody>
      </p:sp>
      <p:sp>
        <p:nvSpPr>
          <p:cNvPr id="4" name="Date Placeholder 3"/>
          <p:cNvSpPr>
            <a:spLocks noGrp="1"/>
          </p:cNvSpPr>
          <p:nvPr>
            <p:ph type="dt" sz="half" idx="10"/>
          </p:nvPr>
        </p:nvSpPr>
        <p:spPr/>
        <p:txBody>
          <a:bodyPr/>
          <a:lstStyle/>
          <a:p>
            <a:fld id="{EB7275DB-6D13-480B-AC77-F5019BDC5287}" type="datetime3">
              <a:rPr lang="en-US" smtClean="0"/>
              <a:t>10 April 2025</a:t>
            </a:fld>
            <a:endParaRPr lang="en-US"/>
          </a:p>
        </p:txBody>
      </p:sp>
      <p:sp>
        <p:nvSpPr>
          <p:cNvPr id="5" name="Footer Placeholder 4"/>
          <p:cNvSpPr>
            <a:spLocks noGrp="1"/>
          </p:cNvSpPr>
          <p:nvPr>
            <p:ph type="ftr" sz="quarter" idx="11"/>
          </p:nvPr>
        </p:nvSpPr>
        <p:spPr/>
        <p:txBody>
          <a:bodyPr/>
          <a:lstStyle/>
          <a:p>
            <a:r>
              <a:rPr lang="en-US"/>
              <a:t>School of Computing - CSE</a:t>
            </a:r>
          </a:p>
        </p:txBody>
      </p:sp>
      <p:sp>
        <p:nvSpPr>
          <p:cNvPr id="6" name="Slide Number Placeholder 5"/>
          <p:cNvSpPr>
            <a:spLocks noGrp="1"/>
          </p:cNvSpPr>
          <p:nvPr>
            <p:ph type="sldNum" sz="quarter" idx="12"/>
          </p:nvPr>
        </p:nvSpPr>
        <p:spPr/>
        <p:txBody>
          <a:bodyPr/>
          <a:lstStyle/>
          <a:p>
            <a:fld id="{7B28076C-CE04-4A00-BFAA-A90EA8355859}" type="slidenum">
              <a:rPr lang="en-US" smtClean="0"/>
              <a:t>22</a:t>
            </a:fld>
            <a:endParaRPr lang="en-US"/>
          </a:p>
        </p:txBody>
      </p:sp>
      <p:sp>
        <p:nvSpPr>
          <p:cNvPr id="3" name="Content Placeholder 2"/>
          <p:cNvSpPr>
            <a:spLocks noGrp="1"/>
          </p:cNvSpPr>
          <p:nvPr>
            <p:ph idx="1"/>
          </p:nvPr>
        </p:nvSpPr>
        <p:spPr/>
        <p:txBody>
          <a:bodyPr/>
          <a:lstStyle/>
          <a:p>
            <a:pPr algn="just" fontAlgn="base">
              <a:lnSpc>
                <a:spcPct val="150000"/>
              </a:lnSpc>
              <a:spcBef>
                <a:spcPts val="1500"/>
              </a:spcBef>
              <a:buFont typeface="Arial" panose="020B0604020202020204" pitchFamily="34" charset="0"/>
              <a:buChar char="•"/>
            </a:pPr>
            <a:r>
              <a:rPr lang="en-US" sz="2400" b="1" i="0" dirty="0">
                <a:solidFill>
                  <a:srgbClr val="333333"/>
                </a:solidFill>
                <a:effectLst/>
              </a:rPr>
              <a:t>Arduino  Uno</a:t>
            </a:r>
          </a:p>
          <a:p>
            <a:pPr algn="just" fontAlgn="base">
              <a:lnSpc>
                <a:spcPct val="150000"/>
              </a:lnSpc>
              <a:spcBef>
                <a:spcPts val="1500"/>
              </a:spcBef>
              <a:buFont typeface="Arial" panose="020B0604020202020204" pitchFamily="34" charset="0"/>
              <a:buChar char="•"/>
            </a:pPr>
            <a:r>
              <a:rPr lang="en-US" sz="2400" b="1" i="0" dirty="0">
                <a:solidFill>
                  <a:srgbClr val="333333"/>
                </a:solidFill>
                <a:effectLst/>
              </a:rPr>
              <a:t>12V Battery</a:t>
            </a:r>
          </a:p>
          <a:p>
            <a:pPr algn="just" fontAlgn="base">
              <a:lnSpc>
                <a:spcPct val="150000"/>
              </a:lnSpc>
              <a:spcBef>
                <a:spcPts val="1500"/>
              </a:spcBef>
              <a:buFont typeface="Arial" panose="020B0604020202020204" pitchFamily="34" charset="0"/>
              <a:buChar char="•"/>
            </a:pPr>
            <a:r>
              <a:rPr lang="en-US" sz="2400" b="1" i="0" dirty="0">
                <a:solidFill>
                  <a:srgbClr val="333333"/>
                </a:solidFill>
                <a:effectLst/>
              </a:rPr>
              <a:t>Voltage Sensor</a:t>
            </a:r>
          </a:p>
          <a:p>
            <a:pPr algn="just" fontAlgn="base">
              <a:lnSpc>
                <a:spcPct val="150000"/>
              </a:lnSpc>
              <a:spcBef>
                <a:spcPts val="1500"/>
              </a:spcBef>
              <a:buFont typeface="Arial" panose="020B0604020202020204" pitchFamily="34" charset="0"/>
              <a:buChar char="•"/>
            </a:pPr>
            <a:r>
              <a:rPr lang="en-US" sz="2400" b="1" i="0" dirty="0">
                <a:solidFill>
                  <a:srgbClr val="333333"/>
                </a:solidFill>
                <a:effectLst/>
              </a:rPr>
              <a:t>16*2 LDC Display</a:t>
            </a:r>
          </a:p>
          <a:p>
            <a:pPr algn="just" fontAlgn="base">
              <a:lnSpc>
                <a:spcPct val="150000"/>
              </a:lnSpc>
              <a:spcBef>
                <a:spcPts val="1500"/>
              </a:spcBef>
              <a:buFont typeface="Arial" panose="020B0604020202020204" pitchFamily="34" charset="0"/>
              <a:buChar char="•"/>
            </a:pPr>
            <a:r>
              <a:rPr lang="en-US" sz="2400" b="1" i="0" dirty="0">
                <a:solidFill>
                  <a:srgbClr val="333333"/>
                </a:solidFill>
                <a:effectLst/>
              </a:rPr>
              <a:t>Piezoelectric Sensor</a:t>
            </a:r>
          </a:p>
          <a:p>
            <a:pPr algn="just" fontAlgn="base">
              <a:lnSpc>
                <a:spcPct val="150000"/>
              </a:lnSpc>
              <a:spcBef>
                <a:spcPts val="1500"/>
              </a:spcBef>
              <a:buFont typeface="Arial" panose="020B0604020202020204" pitchFamily="34" charset="0"/>
              <a:buChar char="•"/>
            </a:pPr>
            <a:r>
              <a:rPr lang="en-US" sz="2400" b="1" i="0" dirty="0">
                <a:solidFill>
                  <a:srgbClr val="333333"/>
                </a:solidFill>
                <a:effectLst/>
              </a:rPr>
              <a:t>Charging Point</a:t>
            </a:r>
          </a:p>
          <a:p>
            <a:pPr marL="0" indent="0">
              <a:buNone/>
            </a:pPr>
            <a:endParaRPr lang="en-GB"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b="1" dirty="0"/>
              <a:t>STANDARD SPECIFICATION(BIS)</a:t>
            </a:r>
            <a:endParaRPr lang="en-IN" sz="4000" b="1" dirty="0"/>
          </a:p>
        </p:txBody>
      </p:sp>
      <p:sp>
        <p:nvSpPr>
          <p:cNvPr id="4" name="Date Placeholder 3"/>
          <p:cNvSpPr>
            <a:spLocks noGrp="1"/>
          </p:cNvSpPr>
          <p:nvPr>
            <p:ph type="dt" sz="half" idx="10"/>
          </p:nvPr>
        </p:nvSpPr>
        <p:spPr/>
        <p:txBody>
          <a:bodyPr/>
          <a:lstStyle/>
          <a:p>
            <a:fld id="{EB7275DB-6D13-480B-AC77-F5019BDC5287}" type="datetime3">
              <a:rPr lang="en-US" smtClean="0"/>
              <a:t>10 April 2025</a:t>
            </a:fld>
            <a:endParaRPr lang="en-US"/>
          </a:p>
        </p:txBody>
      </p:sp>
      <p:sp>
        <p:nvSpPr>
          <p:cNvPr id="5" name="Footer Placeholder 4"/>
          <p:cNvSpPr>
            <a:spLocks noGrp="1"/>
          </p:cNvSpPr>
          <p:nvPr>
            <p:ph type="ftr" sz="quarter" idx="11"/>
          </p:nvPr>
        </p:nvSpPr>
        <p:spPr/>
        <p:txBody>
          <a:bodyPr/>
          <a:lstStyle/>
          <a:p>
            <a:r>
              <a:rPr lang="en-US"/>
              <a:t>School of Computing - CSE</a:t>
            </a:r>
          </a:p>
        </p:txBody>
      </p:sp>
      <p:sp>
        <p:nvSpPr>
          <p:cNvPr id="6" name="Slide Number Placeholder 5"/>
          <p:cNvSpPr>
            <a:spLocks noGrp="1"/>
          </p:cNvSpPr>
          <p:nvPr>
            <p:ph type="sldNum" sz="quarter" idx="12"/>
          </p:nvPr>
        </p:nvSpPr>
        <p:spPr/>
        <p:txBody>
          <a:bodyPr/>
          <a:lstStyle/>
          <a:p>
            <a:fld id="{7B28076C-CE04-4A00-BFAA-A90EA8355859}" type="slidenum">
              <a:rPr lang="en-US" smtClean="0"/>
              <a:t>23</a:t>
            </a:fld>
            <a:endParaRPr lang="en-US"/>
          </a:p>
        </p:txBody>
      </p:sp>
      <p:sp>
        <p:nvSpPr>
          <p:cNvPr id="10" name="Content Placeholder 2">
            <a:extLst>
              <a:ext uri="{FF2B5EF4-FFF2-40B4-BE49-F238E27FC236}">
                <a16:creationId xmlns:a16="http://schemas.microsoft.com/office/drawing/2014/main" id="{D9D85638-0376-4986-B3AC-99D8711D8E79}"/>
              </a:ext>
            </a:extLst>
          </p:cNvPr>
          <p:cNvSpPr>
            <a:spLocks noGrp="1"/>
          </p:cNvSpPr>
          <p:nvPr>
            <p:ph idx="1"/>
          </p:nvPr>
        </p:nvSpPr>
        <p:spPr>
          <a:xfrm>
            <a:off x="447040" y="1291590"/>
            <a:ext cx="8229600" cy="5029200"/>
          </a:xfrm>
        </p:spPr>
        <p:txBody>
          <a:bodyPr>
            <a:noAutofit/>
          </a:bodyPr>
          <a:lstStyle/>
          <a:p>
            <a:pPr>
              <a:buFont typeface="Arial" panose="020B0604020202020204" pitchFamily="34" charset="0"/>
              <a:buChar char="•"/>
            </a:pPr>
            <a:r>
              <a:rPr lang="en-US" sz="1700" b="1" dirty="0"/>
              <a:t>Conversion Principle</a:t>
            </a:r>
            <a:r>
              <a:rPr lang="en-US" sz="1700" dirty="0"/>
              <a:t>: Piezoelectric effect – mechanical stress generates electric charge.</a:t>
            </a:r>
          </a:p>
          <a:p>
            <a:pPr>
              <a:buFont typeface="Arial" panose="020B0604020202020204" pitchFamily="34" charset="0"/>
              <a:buChar char="•"/>
            </a:pPr>
            <a:r>
              <a:rPr lang="en-US" sz="1700" b="1" dirty="0"/>
              <a:t>Technology Type</a:t>
            </a:r>
            <a:r>
              <a:rPr lang="en-US" sz="1700" dirty="0"/>
              <a:t>: Solid-state piezoelectric transducer (PZT or quartz-based).</a:t>
            </a:r>
          </a:p>
          <a:p>
            <a:pPr>
              <a:buFont typeface="Arial" panose="020B0604020202020204" pitchFamily="34" charset="0"/>
              <a:buChar char="•"/>
            </a:pPr>
            <a:r>
              <a:rPr lang="en-US" sz="1700" b="1" dirty="0"/>
              <a:t>Material Used</a:t>
            </a:r>
            <a:r>
              <a:rPr lang="en-US" sz="1700" dirty="0"/>
              <a:t>: High-impact polymer or metal casing with embedded piezoelectric layers.</a:t>
            </a:r>
          </a:p>
          <a:p>
            <a:pPr>
              <a:buFont typeface="Arial" panose="020B0604020202020204" pitchFamily="34" charset="0"/>
              <a:buChar char="•"/>
            </a:pPr>
            <a:r>
              <a:rPr lang="en-US" sz="1700" b="1" dirty="0"/>
              <a:t>Power Output per Step</a:t>
            </a:r>
            <a:r>
              <a:rPr lang="en-US" sz="1700" dirty="0"/>
              <a:t>: 2–20 milliwatts (depends on pressure and transducer efficiency).</a:t>
            </a:r>
          </a:p>
          <a:p>
            <a:pPr>
              <a:buFont typeface="Arial" panose="020B0604020202020204" pitchFamily="34" charset="0"/>
              <a:buChar char="•"/>
            </a:pPr>
            <a:r>
              <a:rPr lang="en-US" sz="1700" b="1" dirty="0"/>
              <a:t>Output Voltage Range</a:t>
            </a:r>
            <a:r>
              <a:rPr lang="en-US" sz="1700" dirty="0"/>
              <a:t>: 5V – 15V (AC or DC via rectifier circuit).</a:t>
            </a:r>
          </a:p>
          <a:p>
            <a:pPr>
              <a:buFont typeface="Arial" panose="020B0604020202020204" pitchFamily="34" charset="0"/>
              <a:buChar char="•"/>
            </a:pPr>
            <a:r>
              <a:rPr lang="en-US" sz="1700" b="1" dirty="0"/>
              <a:t>Output Current Range</a:t>
            </a:r>
            <a:r>
              <a:rPr lang="en-US" sz="1700" dirty="0"/>
              <a:t>: 5 mA – 50 mA per unit under optimal stress.</a:t>
            </a:r>
          </a:p>
          <a:p>
            <a:pPr>
              <a:buFont typeface="Arial" panose="020B0604020202020204" pitchFamily="34" charset="0"/>
              <a:buChar char="•"/>
            </a:pPr>
            <a:r>
              <a:rPr lang="en-US" sz="1700" b="1" dirty="0"/>
              <a:t>Storage System</a:t>
            </a:r>
            <a:r>
              <a:rPr lang="en-US" sz="1700" dirty="0"/>
              <a:t>: Rechargeable Li-ion battery or supercapacitor (1.2V to 12V rated).</a:t>
            </a:r>
          </a:p>
          <a:p>
            <a:pPr>
              <a:buFont typeface="Arial" panose="020B0604020202020204" pitchFamily="34" charset="0"/>
              <a:buChar char="•"/>
            </a:pPr>
            <a:r>
              <a:rPr lang="en-US" sz="1700" b="1" dirty="0"/>
              <a:t>Energy Conditioning Circuit</a:t>
            </a:r>
            <a:r>
              <a:rPr lang="en-US" sz="1700" dirty="0"/>
              <a:t>: Rectifier, voltage regulator (buck-boost), capacitor bank.</a:t>
            </a:r>
          </a:p>
          <a:p>
            <a:pPr>
              <a:buFont typeface="Arial" panose="020B0604020202020204" pitchFamily="34" charset="0"/>
              <a:buChar char="•"/>
            </a:pPr>
            <a:r>
              <a:rPr lang="en-US" sz="1700" b="1" dirty="0"/>
              <a:t>Efficiency</a:t>
            </a:r>
            <a:r>
              <a:rPr lang="en-US" sz="1700" dirty="0"/>
              <a:t>: ~30–60% (depending on piezo material and circuit optimization).</a:t>
            </a:r>
          </a:p>
          <a:p>
            <a:pPr>
              <a:buFont typeface="Arial" panose="020B0604020202020204" pitchFamily="34" charset="0"/>
              <a:buChar char="•"/>
            </a:pPr>
            <a:r>
              <a:rPr lang="en-US" sz="1700" b="1" dirty="0"/>
              <a:t>Application Areas</a:t>
            </a:r>
            <a:r>
              <a:rPr lang="en-US" sz="1700" dirty="0"/>
              <a:t>: Railway platforms, footbridges, shopping malls, school corridors, bus stops, event spaces.</a:t>
            </a:r>
          </a:p>
          <a:p>
            <a:pPr>
              <a:buFont typeface="Arial" panose="020B0604020202020204" pitchFamily="34" charset="0"/>
              <a:buChar char="•"/>
            </a:pPr>
            <a:r>
              <a:rPr lang="en-US" sz="1700" b="1" dirty="0"/>
              <a:t>Installation Type</a:t>
            </a:r>
            <a:r>
              <a:rPr lang="en-US" sz="1700" dirty="0"/>
              <a:t>: Flush floor mount or modular tile insert with bolted/snap-fit mounting.</a:t>
            </a:r>
          </a:p>
          <a:p>
            <a:pPr>
              <a:buFont typeface="Arial" panose="020B0604020202020204" pitchFamily="34" charset="0"/>
              <a:buChar char="•"/>
            </a:pPr>
            <a:r>
              <a:rPr lang="en-US" sz="1700" b="1" dirty="0"/>
              <a:t>Output Use Cases</a:t>
            </a:r>
            <a:r>
              <a:rPr lang="en-US" sz="1700" dirty="0"/>
              <a:t>: LED lighting, motion sensors, advertisement displays, mobile charging, data loggers.</a:t>
            </a:r>
          </a:p>
          <a:p>
            <a:pPr marL="0" indent="0">
              <a:buNone/>
            </a:pPr>
            <a:endParaRPr lang="en-GB" sz="2400" dirty="0">
              <a:latin typeface="Arial" panose="020B0604020202020204" pitchFamily="34" charset="0"/>
              <a:ea typeface="SimSun" panose="02010600030101010101" pitchFamily="2" charset="-122"/>
              <a:cs typeface="Arial" panose="020B0604020202020204" pitchFamily="34" charset="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87960"/>
            <a:ext cx="8229600" cy="1143000"/>
          </a:xfrm>
        </p:spPr>
        <p:txBody>
          <a:bodyPr>
            <a:normAutofit/>
          </a:bodyPr>
          <a:lstStyle/>
          <a:p>
            <a:r>
              <a:rPr lang="en-US" sz="3200" b="1" dirty="0">
                <a:latin typeface="Arial Black" panose="020B0A04020102020204" pitchFamily="34" charset="0"/>
              </a:rPr>
              <a:t>SOFTWARE REQUIREMENTS</a:t>
            </a:r>
            <a:endParaRPr lang="en-IN" sz="3200" b="1" dirty="0">
              <a:latin typeface="Arial Black" panose="020B0A04020102020204" pitchFamily="34" charset="0"/>
            </a:endParaRPr>
          </a:p>
        </p:txBody>
      </p:sp>
      <p:sp>
        <p:nvSpPr>
          <p:cNvPr id="4" name="Date Placeholder 3"/>
          <p:cNvSpPr>
            <a:spLocks noGrp="1"/>
          </p:cNvSpPr>
          <p:nvPr>
            <p:ph type="dt" sz="half" idx="10"/>
          </p:nvPr>
        </p:nvSpPr>
        <p:spPr/>
        <p:txBody>
          <a:bodyPr/>
          <a:lstStyle/>
          <a:p>
            <a:fld id="{EB7275DB-6D13-480B-AC77-F5019BDC5287}" type="datetime3">
              <a:rPr lang="en-US" smtClean="0"/>
              <a:t>10 April 2025</a:t>
            </a:fld>
            <a:endParaRPr lang="en-US"/>
          </a:p>
        </p:txBody>
      </p:sp>
      <p:sp>
        <p:nvSpPr>
          <p:cNvPr id="5" name="Footer Placeholder 4"/>
          <p:cNvSpPr>
            <a:spLocks noGrp="1"/>
          </p:cNvSpPr>
          <p:nvPr>
            <p:ph type="ftr" sz="quarter" idx="11"/>
          </p:nvPr>
        </p:nvSpPr>
        <p:spPr/>
        <p:txBody>
          <a:bodyPr/>
          <a:lstStyle/>
          <a:p>
            <a:r>
              <a:rPr lang="en-US"/>
              <a:t>School of Computing - CSE</a:t>
            </a:r>
          </a:p>
        </p:txBody>
      </p:sp>
      <p:sp>
        <p:nvSpPr>
          <p:cNvPr id="6" name="Slide Number Placeholder 5"/>
          <p:cNvSpPr>
            <a:spLocks noGrp="1"/>
          </p:cNvSpPr>
          <p:nvPr>
            <p:ph type="sldNum" sz="quarter" idx="12"/>
          </p:nvPr>
        </p:nvSpPr>
        <p:spPr/>
        <p:txBody>
          <a:bodyPr/>
          <a:lstStyle/>
          <a:p>
            <a:fld id="{7B28076C-CE04-4A00-BFAA-A90EA8355859}" type="slidenum">
              <a:rPr lang="en-US" smtClean="0"/>
              <a:t>24</a:t>
            </a:fld>
            <a:endParaRPr lang="en-US"/>
          </a:p>
        </p:txBody>
      </p:sp>
      <p:sp>
        <p:nvSpPr>
          <p:cNvPr id="7" name="Content Placeholder 2">
            <a:extLst>
              <a:ext uri="{FF2B5EF4-FFF2-40B4-BE49-F238E27FC236}">
                <a16:creationId xmlns:a16="http://schemas.microsoft.com/office/drawing/2014/main" id="{05244B9C-F3F7-42C5-B984-F7D2A7668468}"/>
              </a:ext>
            </a:extLst>
          </p:cNvPr>
          <p:cNvSpPr>
            <a:spLocks noGrp="1"/>
          </p:cNvSpPr>
          <p:nvPr>
            <p:ph idx="1"/>
          </p:nvPr>
        </p:nvSpPr>
        <p:spPr>
          <a:xfrm>
            <a:off x="457200" y="1219200"/>
            <a:ext cx="8229600" cy="5029200"/>
          </a:xfrm>
        </p:spPr>
        <p:txBody>
          <a:bodyPr>
            <a:noAutofit/>
          </a:bodyPr>
          <a:lstStyle/>
          <a:p>
            <a:pPr marL="0" indent="0">
              <a:buNone/>
            </a:pPr>
            <a:r>
              <a:rPr lang="en-GB" sz="2000" b="1" dirty="0">
                <a:latin typeface="Arial" panose="020B0604020202020204" pitchFamily="34" charset="0"/>
                <a:ea typeface="SimSun" panose="02010600030101010101" pitchFamily="2" charset="-122"/>
                <a:cs typeface="Arial" panose="020B0604020202020204" pitchFamily="34" charset="0"/>
              </a:rPr>
              <a:t> </a:t>
            </a:r>
            <a:endParaRPr lang="en-GB" sz="2000" dirty="0">
              <a:latin typeface="Arial" panose="020B0604020202020204" pitchFamily="34" charset="0"/>
              <a:ea typeface="SimSun" panose="02010600030101010101" pitchFamily="2" charset="-122"/>
              <a:cs typeface="Arial" panose="020B0604020202020204" pitchFamily="34" charset="0"/>
            </a:endParaRPr>
          </a:p>
          <a:p>
            <a:endParaRPr lang="en-GB" sz="2000" dirty="0">
              <a:latin typeface="Arial" panose="020B0604020202020204" pitchFamily="34" charset="0"/>
              <a:ea typeface="SimSun" panose="02010600030101010101" pitchFamily="2" charset="-122"/>
              <a:cs typeface="Arial" panose="020B0604020202020204" pitchFamily="34" charset="0"/>
            </a:endParaRPr>
          </a:p>
          <a:p>
            <a:endParaRPr lang="en-GB" sz="2000" dirty="0">
              <a:latin typeface="Arial" panose="020B0604020202020204" pitchFamily="34" charset="0"/>
              <a:ea typeface="SimSun" panose="02010600030101010101" pitchFamily="2" charset="-122"/>
              <a:cs typeface="Arial" panose="020B0604020202020204" pitchFamily="34" charset="0"/>
            </a:endParaRPr>
          </a:p>
          <a:p>
            <a:endParaRPr lang="en-GB" sz="2000" dirty="0">
              <a:latin typeface="Arial" panose="020B0604020202020204" pitchFamily="34" charset="0"/>
              <a:ea typeface="SimSun" panose="02010600030101010101" pitchFamily="2" charset="-122"/>
              <a:cs typeface="Arial" panose="020B0604020202020204" pitchFamily="34" charset="0"/>
            </a:endParaRPr>
          </a:p>
        </p:txBody>
      </p:sp>
      <p:sp>
        <p:nvSpPr>
          <p:cNvPr id="3" name="TextBox 2">
            <a:extLst>
              <a:ext uri="{FF2B5EF4-FFF2-40B4-BE49-F238E27FC236}">
                <a16:creationId xmlns:a16="http://schemas.microsoft.com/office/drawing/2014/main" id="{723C8964-DFED-1232-D6DD-BA21811D883F}"/>
              </a:ext>
            </a:extLst>
          </p:cNvPr>
          <p:cNvSpPr txBox="1"/>
          <p:nvPr/>
        </p:nvSpPr>
        <p:spPr>
          <a:xfrm>
            <a:off x="533400" y="1469390"/>
            <a:ext cx="2971800" cy="1669688"/>
          </a:xfrm>
          <a:prstGeom prst="rect">
            <a:avLst/>
          </a:prstGeom>
          <a:noFill/>
        </p:spPr>
        <p:txBody>
          <a:bodyPr wrap="square" rtlCol="0">
            <a:spAutoFit/>
          </a:bodyPr>
          <a:lstStyle/>
          <a:p>
            <a:pPr algn="just" fontAlgn="base">
              <a:lnSpc>
                <a:spcPct val="150000"/>
              </a:lnSpc>
              <a:spcBef>
                <a:spcPts val="1500"/>
              </a:spcBef>
              <a:buFont typeface="Arial" panose="020B0604020202020204" pitchFamily="34" charset="0"/>
              <a:buChar char="•"/>
            </a:pPr>
            <a:r>
              <a:rPr lang="en-US" sz="2400" b="1" i="0" dirty="0">
                <a:solidFill>
                  <a:srgbClr val="333333"/>
                </a:solidFill>
                <a:effectLst/>
              </a:rPr>
              <a:t> Arduino IDE</a:t>
            </a:r>
          </a:p>
          <a:p>
            <a:pPr algn="just" fontAlgn="base">
              <a:lnSpc>
                <a:spcPct val="150000"/>
              </a:lnSpc>
              <a:spcBef>
                <a:spcPts val="1500"/>
              </a:spcBef>
              <a:buFont typeface="Arial" panose="020B0604020202020204" pitchFamily="34" charset="0"/>
              <a:buChar char="•"/>
            </a:pPr>
            <a:r>
              <a:rPr lang="en-US" sz="2400" b="1" i="0" dirty="0">
                <a:solidFill>
                  <a:srgbClr val="333333"/>
                </a:solidFill>
                <a:effectLst/>
              </a:rPr>
              <a:t> Embedded-C</a:t>
            </a:r>
          </a:p>
          <a:p>
            <a:endParaRPr lang="en-US"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47ACE0-15A8-4AE1-8EB9-BE0AA2830879}"/>
              </a:ext>
            </a:extLst>
          </p:cNvPr>
          <p:cNvSpPr>
            <a:spLocks noGrp="1"/>
          </p:cNvSpPr>
          <p:nvPr>
            <p:ph type="title"/>
          </p:nvPr>
        </p:nvSpPr>
        <p:spPr>
          <a:xfrm>
            <a:off x="263770" y="136525"/>
            <a:ext cx="8616460" cy="1143000"/>
          </a:xfrm>
        </p:spPr>
        <p:txBody>
          <a:bodyPr>
            <a:normAutofit/>
          </a:bodyPr>
          <a:lstStyle/>
          <a:p>
            <a:r>
              <a:rPr lang="en-GB" sz="3200" b="1" dirty="0">
                <a:latin typeface="Arial Black" panose="020B0A04020102020204" pitchFamily="34" charset="0"/>
              </a:rPr>
              <a:t>PROTOTYPE AND IMPLEMENTATION</a:t>
            </a:r>
            <a:endParaRPr lang="en-IN" sz="3200" b="1" dirty="0">
              <a:latin typeface="Arial Black" panose="020B0A04020102020204" pitchFamily="34" charset="0"/>
            </a:endParaRPr>
          </a:p>
        </p:txBody>
      </p:sp>
      <p:sp>
        <p:nvSpPr>
          <p:cNvPr id="4" name="Date Placeholder 3">
            <a:extLst>
              <a:ext uri="{FF2B5EF4-FFF2-40B4-BE49-F238E27FC236}">
                <a16:creationId xmlns:a16="http://schemas.microsoft.com/office/drawing/2014/main" id="{69119668-7343-4515-96FC-7C0F6D296037}"/>
              </a:ext>
            </a:extLst>
          </p:cNvPr>
          <p:cNvSpPr>
            <a:spLocks noGrp="1"/>
          </p:cNvSpPr>
          <p:nvPr>
            <p:ph type="dt" sz="half" idx="10"/>
          </p:nvPr>
        </p:nvSpPr>
        <p:spPr/>
        <p:txBody>
          <a:bodyPr/>
          <a:lstStyle/>
          <a:p>
            <a:fld id="{EB7275DB-6D13-480B-AC77-F5019BDC5287}" type="datetime3">
              <a:rPr lang="en-US" smtClean="0"/>
              <a:t>10 April 2025</a:t>
            </a:fld>
            <a:endParaRPr lang="en-US"/>
          </a:p>
        </p:txBody>
      </p:sp>
      <p:sp>
        <p:nvSpPr>
          <p:cNvPr id="5" name="Footer Placeholder 4">
            <a:extLst>
              <a:ext uri="{FF2B5EF4-FFF2-40B4-BE49-F238E27FC236}">
                <a16:creationId xmlns:a16="http://schemas.microsoft.com/office/drawing/2014/main" id="{A1D4036C-C6F7-4D61-8ABD-65A377447349}"/>
              </a:ext>
            </a:extLst>
          </p:cNvPr>
          <p:cNvSpPr>
            <a:spLocks noGrp="1"/>
          </p:cNvSpPr>
          <p:nvPr>
            <p:ph type="ftr" sz="quarter" idx="11"/>
          </p:nvPr>
        </p:nvSpPr>
        <p:spPr/>
        <p:txBody>
          <a:bodyPr/>
          <a:lstStyle/>
          <a:p>
            <a:r>
              <a:rPr lang="en-US"/>
              <a:t>School of Computing - CSE</a:t>
            </a:r>
          </a:p>
        </p:txBody>
      </p:sp>
      <p:sp>
        <p:nvSpPr>
          <p:cNvPr id="6" name="Slide Number Placeholder 5">
            <a:extLst>
              <a:ext uri="{FF2B5EF4-FFF2-40B4-BE49-F238E27FC236}">
                <a16:creationId xmlns:a16="http://schemas.microsoft.com/office/drawing/2014/main" id="{7FD9C91D-C6BE-4880-86F4-3CF8EC648D03}"/>
              </a:ext>
            </a:extLst>
          </p:cNvPr>
          <p:cNvSpPr>
            <a:spLocks noGrp="1"/>
          </p:cNvSpPr>
          <p:nvPr>
            <p:ph type="sldNum" sz="quarter" idx="12"/>
          </p:nvPr>
        </p:nvSpPr>
        <p:spPr/>
        <p:txBody>
          <a:bodyPr/>
          <a:lstStyle/>
          <a:p>
            <a:fld id="{7B28076C-CE04-4A00-BFAA-A90EA8355859}" type="slidenum">
              <a:rPr lang="en-US" smtClean="0"/>
              <a:t>25</a:t>
            </a:fld>
            <a:endParaRPr lang="en-US"/>
          </a:p>
        </p:txBody>
      </p:sp>
      <p:pic>
        <p:nvPicPr>
          <p:cNvPr id="7" name="Picture 6">
            <a:extLst>
              <a:ext uri="{FF2B5EF4-FFF2-40B4-BE49-F238E27FC236}">
                <a16:creationId xmlns:a16="http://schemas.microsoft.com/office/drawing/2014/main" id="{7B2A1680-DC62-1A5C-CD4E-BB9AC3E4F4A9}"/>
              </a:ext>
            </a:extLst>
          </p:cNvPr>
          <p:cNvPicPr>
            <a:picLocks noChangeAspect="1"/>
          </p:cNvPicPr>
          <p:nvPr/>
        </p:nvPicPr>
        <p:blipFill>
          <a:blip r:embed="rId2" cstate="print">
            <a:extLst>
              <a:ext uri="{28A0092B-C50C-407E-A947-70E740481C1C}">
                <a14:useLocalDpi xmlns:a14="http://schemas.microsoft.com/office/drawing/2010/main" val="0"/>
              </a:ext>
            </a:extLst>
          </a:blip>
          <a:srcRect l="10001" t="4445" r="4073" b="12222"/>
          <a:stretch/>
        </p:blipFill>
        <p:spPr>
          <a:xfrm rot="16200000">
            <a:off x="2127330" y="596820"/>
            <a:ext cx="4279739" cy="5829300"/>
          </a:xfrm>
          <a:prstGeom prst="rect">
            <a:avLst/>
          </a:prstGeom>
        </p:spPr>
      </p:pic>
      <p:sp>
        <p:nvSpPr>
          <p:cNvPr id="3" name="TextBox 2">
            <a:extLst>
              <a:ext uri="{FF2B5EF4-FFF2-40B4-BE49-F238E27FC236}">
                <a16:creationId xmlns:a16="http://schemas.microsoft.com/office/drawing/2014/main" id="{3250F97C-5139-295B-4FA9-1877A13DABE0}"/>
              </a:ext>
            </a:extLst>
          </p:cNvPr>
          <p:cNvSpPr txBox="1"/>
          <p:nvPr/>
        </p:nvSpPr>
        <p:spPr>
          <a:xfrm>
            <a:off x="685800" y="5743415"/>
            <a:ext cx="8839200" cy="584775"/>
          </a:xfrm>
          <a:prstGeom prst="rect">
            <a:avLst/>
          </a:prstGeom>
          <a:noFill/>
        </p:spPr>
        <p:txBody>
          <a:bodyPr wrap="square" rtlCol="0">
            <a:spAutoFit/>
          </a:bodyPr>
          <a:lstStyle/>
          <a:p>
            <a:pPr algn="just"/>
            <a:r>
              <a:rPr lang="en-US" sz="1600" dirty="0"/>
              <a:t>We connected 6 piezo-electric sensors and Arduino UNO to Beard Board and LCD display board</a:t>
            </a:r>
          </a:p>
          <a:p>
            <a:pPr algn="just"/>
            <a:r>
              <a:rPr lang="en-US" sz="1600" dirty="0"/>
              <a:t> via hook wires </a:t>
            </a:r>
          </a:p>
        </p:txBody>
      </p:sp>
    </p:spTree>
    <p:extLst>
      <p:ext uri="{BB962C8B-B14F-4D97-AF65-F5344CB8AC3E}">
        <p14:creationId xmlns:p14="http://schemas.microsoft.com/office/powerpoint/2010/main" val="4636019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189D68-B975-47A1-99AE-F96685DDA3E0}"/>
              </a:ext>
            </a:extLst>
          </p:cNvPr>
          <p:cNvSpPr>
            <a:spLocks noGrp="1"/>
          </p:cNvSpPr>
          <p:nvPr>
            <p:ph type="title"/>
          </p:nvPr>
        </p:nvSpPr>
        <p:spPr/>
        <p:txBody>
          <a:bodyPr>
            <a:normAutofit/>
          </a:bodyPr>
          <a:lstStyle/>
          <a:p>
            <a:r>
              <a:rPr lang="en-GB" sz="4000" b="1" dirty="0"/>
              <a:t>TESTING</a:t>
            </a:r>
            <a:endParaRPr lang="en-IN" sz="4000" b="1" dirty="0"/>
          </a:p>
        </p:txBody>
      </p:sp>
      <p:sp>
        <p:nvSpPr>
          <p:cNvPr id="4" name="Date Placeholder 3">
            <a:extLst>
              <a:ext uri="{FF2B5EF4-FFF2-40B4-BE49-F238E27FC236}">
                <a16:creationId xmlns:a16="http://schemas.microsoft.com/office/drawing/2014/main" id="{E19041E0-29A2-4445-AD46-D5A55C225C62}"/>
              </a:ext>
            </a:extLst>
          </p:cNvPr>
          <p:cNvSpPr>
            <a:spLocks noGrp="1"/>
          </p:cNvSpPr>
          <p:nvPr>
            <p:ph type="dt" sz="half" idx="10"/>
          </p:nvPr>
        </p:nvSpPr>
        <p:spPr/>
        <p:txBody>
          <a:bodyPr/>
          <a:lstStyle/>
          <a:p>
            <a:fld id="{EB7275DB-6D13-480B-AC77-F5019BDC5287}" type="datetime3">
              <a:rPr lang="en-US" smtClean="0"/>
              <a:t>10 April 2025</a:t>
            </a:fld>
            <a:endParaRPr lang="en-US"/>
          </a:p>
        </p:txBody>
      </p:sp>
      <p:sp>
        <p:nvSpPr>
          <p:cNvPr id="5" name="Footer Placeholder 4">
            <a:extLst>
              <a:ext uri="{FF2B5EF4-FFF2-40B4-BE49-F238E27FC236}">
                <a16:creationId xmlns:a16="http://schemas.microsoft.com/office/drawing/2014/main" id="{EA86B650-EC19-4F3C-8A1C-4F8668A478E1}"/>
              </a:ext>
            </a:extLst>
          </p:cNvPr>
          <p:cNvSpPr>
            <a:spLocks noGrp="1"/>
          </p:cNvSpPr>
          <p:nvPr>
            <p:ph type="ftr" sz="quarter" idx="11"/>
          </p:nvPr>
        </p:nvSpPr>
        <p:spPr/>
        <p:txBody>
          <a:bodyPr/>
          <a:lstStyle/>
          <a:p>
            <a:r>
              <a:rPr lang="en-US"/>
              <a:t>School of Computing - CSE</a:t>
            </a:r>
          </a:p>
        </p:txBody>
      </p:sp>
      <p:sp>
        <p:nvSpPr>
          <p:cNvPr id="6" name="Slide Number Placeholder 5">
            <a:extLst>
              <a:ext uri="{FF2B5EF4-FFF2-40B4-BE49-F238E27FC236}">
                <a16:creationId xmlns:a16="http://schemas.microsoft.com/office/drawing/2014/main" id="{19CFA808-A98E-4CAA-AF6F-24983009A7C3}"/>
              </a:ext>
            </a:extLst>
          </p:cNvPr>
          <p:cNvSpPr>
            <a:spLocks noGrp="1"/>
          </p:cNvSpPr>
          <p:nvPr>
            <p:ph type="sldNum" sz="quarter" idx="12"/>
          </p:nvPr>
        </p:nvSpPr>
        <p:spPr/>
        <p:txBody>
          <a:bodyPr/>
          <a:lstStyle/>
          <a:p>
            <a:fld id="{7B28076C-CE04-4A00-BFAA-A90EA8355859}" type="slidenum">
              <a:rPr lang="en-US" smtClean="0"/>
              <a:t>26</a:t>
            </a:fld>
            <a:endParaRPr lang="en-US"/>
          </a:p>
        </p:txBody>
      </p:sp>
      <p:pic>
        <p:nvPicPr>
          <p:cNvPr id="7" name="Picture 6">
            <a:extLst>
              <a:ext uri="{FF2B5EF4-FFF2-40B4-BE49-F238E27FC236}">
                <a16:creationId xmlns:a16="http://schemas.microsoft.com/office/drawing/2014/main" id="{4F68F201-8519-036E-01A8-254A591C15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13740" y="1428750"/>
            <a:ext cx="4114800" cy="3086100"/>
          </a:xfrm>
          <a:prstGeom prst="rect">
            <a:avLst/>
          </a:prstGeom>
        </p:spPr>
      </p:pic>
      <p:pic>
        <p:nvPicPr>
          <p:cNvPr id="9" name="Picture 8">
            <a:extLst>
              <a:ext uri="{FF2B5EF4-FFF2-40B4-BE49-F238E27FC236}">
                <a16:creationId xmlns:a16="http://schemas.microsoft.com/office/drawing/2014/main" id="{B4A0A2CA-429F-29EC-307C-730937FEE662}"/>
              </a:ext>
            </a:extLst>
          </p:cNvPr>
          <p:cNvPicPr>
            <a:picLocks noChangeAspect="1"/>
          </p:cNvPicPr>
          <p:nvPr/>
        </p:nvPicPr>
        <p:blipFill>
          <a:blip r:embed="rId3" cstate="print">
            <a:extLst>
              <a:ext uri="{28A0092B-C50C-407E-A947-70E740481C1C}">
                <a14:useLocalDpi xmlns:a14="http://schemas.microsoft.com/office/drawing/2010/main" val="0"/>
              </a:ext>
            </a:extLst>
          </a:blip>
          <a:srcRect l="10000" b="40000"/>
          <a:stretch/>
        </p:blipFill>
        <p:spPr>
          <a:xfrm>
            <a:off x="609600" y="1410335"/>
            <a:ext cx="3514725" cy="3124200"/>
          </a:xfrm>
          <a:prstGeom prst="rect">
            <a:avLst/>
          </a:prstGeom>
        </p:spPr>
      </p:pic>
      <p:sp>
        <p:nvSpPr>
          <p:cNvPr id="10" name="TextBox 9">
            <a:extLst>
              <a:ext uri="{FF2B5EF4-FFF2-40B4-BE49-F238E27FC236}">
                <a16:creationId xmlns:a16="http://schemas.microsoft.com/office/drawing/2014/main" id="{2E6CC6CA-5D92-75C7-AF0C-D8AE677A625F}"/>
              </a:ext>
            </a:extLst>
          </p:cNvPr>
          <p:cNvSpPr txBox="1"/>
          <p:nvPr/>
        </p:nvSpPr>
        <p:spPr>
          <a:xfrm>
            <a:off x="1181100" y="4648200"/>
            <a:ext cx="2819400" cy="369332"/>
          </a:xfrm>
          <a:prstGeom prst="rect">
            <a:avLst/>
          </a:prstGeom>
          <a:noFill/>
        </p:spPr>
        <p:txBody>
          <a:bodyPr wrap="square" rtlCol="0">
            <a:spAutoFit/>
          </a:bodyPr>
          <a:lstStyle/>
          <a:p>
            <a:r>
              <a:rPr lang="en-US" dirty="0"/>
              <a:t>Testing Arduino code </a:t>
            </a:r>
          </a:p>
        </p:txBody>
      </p:sp>
      <p:sp>
        <p:nvSpPr>
          <p:cNvPr id="11" name="TextBox 10">
            <a:extLst>
              <a:ext uri="{FF2B5EF4-FFF2-40B4-BE49-F238E27FC236}">
                <a16:creationId xmlns:a16="http://schemas.microsoft.com/office/drawing/2014/main" id="{7CEE1991-B1D3-0D52-30AC-710673D1EA2A}"/>
              </a:ext>
            </a:extLst>
          </p:cNvPr>
          <p:cNvSpPr txBox="1"/>
          <p:nvPr/>
        </p:nvSpPr>
        <p:spPr>
          <a:xfrm>
            <a:off x="5257800" y="4648200"/>
            <a:ext cx="3048000" cy="369332"/>
          </a:xfrm>
          <a:prstGeom prst="rect">
            <a:avLst/>
          </a:prstGeom>
          <a:noFill/>
        </p:spPr>
        <p:txBody>
          <a:bodyPr wrap="square" rtlCol="0">
            <a:spAutoFit/>
          </a:bodyPr>
          <a:lstStyle/>
          <a:p>
            <a:r>
              <a:rPr lang="en-US" dirty="0"/>
              <a:t>Successful Tested Result</a:t>
            </a:r>
          </a:p>
        </p:txBody>
      </p:sp>
    </p:spTree>
    <p:extLst>
      <p:ext uri="{BB962C8B-B14F-4D97-AF65-F5344CB8AC3E}">
        <p14:creationId xmlns:p14="http://schemas.microsoft.com/office/powerpoint/2010/main" val="17793014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F1126D-FFED-4152-9C8B-4379594CD746}"/>
              </a:ext>
            </a:extLst>
          </p:cNvPr>
          <p:cNvSpPr>
            <a:spLocks noGrp="1"/>
          </p:cNvSpPr>
          <p:nvPr>
            <p:ph type="title"/>
          </p:nvPr>
        </p:nvSpPr>
        <p:spPr>
          <a:xfrm>
            <a:off x="457200" y="136525"/>
            <a:ext cx="8229600" cy="1143000"/>
          </a:xfrm>
        </p:spPr>
        <p:txBody>
          <a:bodyPr>
            <a:normAutofit/>
          </a:bodyPr>
          <a:lstStyle/>
          <a:p>
            <a:r>
              <a:rPr lang="en-GB" sz="3200" b="1" dirty="0">
                <a:latin typeface="Arial Black" panose="020B0A04020102020204" pitchFamily="34" charset="0"/>
              </a:rPr>
              <a:t>FEEDBACK</a:t>
            </a:r>
            <a:endParaRPr lang="en-IN" sz="3200" b="1" dirty="0">
              <a:latin typeface="Arial Black" panose="020B0A04020102020204" pitchFamily="34" charset="0"/>
            </a:endParaRPr>
          </a:p>
        </p:txBody>
      </p:sp>
      <p:sp>
        <p:nvSpPr>
          <p:cNvPr id="4" name="Date Placeholder 3">
            <a:extLst>
              <a:ext uri="{FF2B5EF4-FFF2-40B4-BE49-F238E27FC236}">
                <a16:creationId xmlns:a16="http://schemas.microsoft.com/office/drawing/2014/main" id="{D16DD254-9D22-4A81-84E8-4059DCC44ADA}"/>
              </a:ext>
            </a:extLst>
          </p:cNvPr>
          <p:cNvSpPr>
            <a:spLocks noGrp="1"/>
          </p:cNvSpPr>
          <p:nvPr>
            <p:ph type="dt" sz="half" idx="10"/>
          </p:nvPr>
        </p:nvSpPr>
        <p:spPr/>
        <p:txBody>
          <a:bodyPr/>
          <a:lstStyle/>
          <a:p>
            <a:fld id="{EB7275DB-6D13-480B-AC77-F5019BDC5287}" type="datetime3">
              <a:rPr lang="en-US" smtClean="0"/>
              <a:t>10 April 2025</a:t>
            </a:fld>
            <a:endParaRPr lang="en-US"/>
          </a:p>
        </p:txBody>
      </p:sp>
      <p:sp>
        <p:nvSpPr>
          <p:cNvPr id="5" name="Footer Placeholder 4">
            <a:extLst>
              <a:ext uri="{FF2B5EF4-FFF2-40B4-BE49-F238E27FC236}">
                <a16:creationId xmlns:a16="http://schemas.microsoft.com/office/drawing/2014/main" id="{BCFB0D0E-1671-49BF-B4FD-0FB925A0AE79}"/>
              </a:ext>
            </a:extLst>
          </p:cNvPr>
          <p:cNvSpPr>
            <a:spLocks noGrp="1"/>
          </p:cNvSpPr>
          <p:nvPr>
            <p:ph type="ftr" sz="quarter" idx="11"/>
          </p:nvPr>
        </p:nvSpPr>
        <p:spPr/>
        <p:txBody>
          <a:bodyPr/>
          <a:lstStyle/>
          <a:p>
            <a:r>
              <a:rPr lang="en-US"/>
              <a:t>School of Computing - CSE</a:t>
            </a:r>
          </a:p>
        </p:txBody>
      </p:sp>
      <p:sp>
        <p:nvSpPr>
          <p:cNvPr id="6" name="Slide Number Placeholder 5">
            <a:extLst>
              <a:ext uri="{FF2B5EF4-FFF2-40B4-BE49-F238E27FC236}">
                <a16:creationId xmlns:a16="http://schemas.microsoft.com/office/drawing/2014/main" id="{0A2A73D8-2828-486F-9D01-3826C0FC2180}"/>
              </a:ext>
            </a:extLst>
          </p:cNvPr>
          <p:cNvSpPr>
            <a:spLocks noGrp="1"/>
          </p:cNvSpPr>
          <p:nvPr>
            <p:ph type="sldNum" sz="quarter" idx="12"/>
          </p:nvPr>
        </p:nvSpPr>
        <p:spPr/>
        <p:txBody>
          <a:bodyPr/>
          <a:lstStyle/>
          <a:p>
            <a:fld id="{7B28076C-CE04-4A00-BFAA-A90EA8355859}" type="slidenum">
              <a:rPr lang="en-US" smtClean="0"/>
              <a:t>27</a:t>
            </a:fld>
            <a:endParaRPr lang="en-US"/>
          </a:p>
        </p:txBody>
      </p:sp>
      <p:sp>
        <p:nvSpPr>
          <p:cNvPr id="3" name="TextBox 2">
            <a:extLst>
              <a:ext uri="{FF2B5EF4-FFF2-40B4-BE49-F238E27FC236}">
                <a16:creationId xmlns:a16="http://schemas.microsoft.com/office/drawing/2014/main" id="{3D41A6E2-6793-9091-100F-4ED1674022DB}"/>
              </a:ext>
            </a:extLst>
          </p:cNvPr>
          <p:cNvSpPr txBox="1"/>
          <p:nvPr/>
        </p:nvSpPr>
        <p:spPr>
          <a:xfrm>
            <a:off x="342510" y="1066800"/>
            <a:ext cx="8458980" cy="5021055"/>
          </a:xfrm>
          <a:prstGeom prst="rect">
            <a:avLst/>
          </a:prstGeom>
          <a:noFill/>
        </p:spPr>
        <p:txBody>
          <a:bodyPr wrap="square" rtlCol="0">
            <a:spAutoFit/>
          </a:bodyPr>
          <a:lstStyle/>
          <a:p>
            <a:pPr algn="just">
              <a:lnSpc>
                <a:spcPct val="150000"/>
              </a:lnSpc>
            </a:pPr>
            <a:r>
              <a:rPr lang="en-US" sz="2400" dirty="0"/>
              <a:t>The footstep power generation system is a highly innovative and forward-thinking concept that creatively transforms mechanical stress from human movement into usable electrical energy. This solution not only addresses energy challenges in urban spaces but also promotes public engagement with clean technology in a visible and interactive way. Its passive operation, minimal maintenance, and potential for modular scalability make it a promising addition to future smart cities. With further refinement in efficiency, energy storage</a:t>
            </a:r>
          </a:p>
        </p:txBody>
      </p:sp>
    </p:spTree>
    <p:extLst>
      <p:ext uri="{BB962C8B-B14F-4D97-AF65-F5344CB8AC3E}">
        <p14:creationId xmlns:p14="http://schemas.microsoft.com/office/powerpoint/2010/main" val="13464030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2120" y="136525"/>
            <a:ext cx="8229600" cy="1143000"/>
          </a:xfrm>
        </p:spPr>
        <p:txBody>
          <a:bodyPr>
            <a:normAutofit/>
          </a:bodyPr>
          <a:lstStyle/>
          <a:p>
            <a:r>
              <a:rPr lang="en-US" sz="3200" b="1" dirty="0">
                <a:latin typeface="Arial Black" panose="020B0A04020102020204" pitchFamily="34" charset="0"/>
              </a:rPr>
              <a:t>APPLICATIONS</a:t>
            </a:r>
          </a:p>
        </p:txBody>
      </p:sp>
      <p:sp>
        <p:nvSpPr>
          <p:cNvPr id="4" name="Date Placeholder 3"/>
          <p:cNvSpPr>
            <a:spLocks noGrp="1"/>
          </p:cNvSpPr>
          <p:nvPr>
            <p:ph type="dt" sz="half" idx="10"/>
          </p:nvPr>
        </p:nvSpPr>
        <p:spPr/>
        <p:txBody>
          <a:bodyPr/>
          <a:lstStyle/>
          <a:p>
            <a:fld id="{EB7275DB-6D13-480B-AC77-F5019BDC5287}" type="datetime3">
              <a:rPr lang="en-US" smtClean="0"/>
              <a:t>10 April 2025</a:t>
            </a:fld>
            <a:endParaRPr lang="en-US"/>
          </a:p>
        </p:txBody>
      </p:sp>
      <p:sp>
        <p:nvSpPr>
          <p:cNvPr id="5" name="Footer Placeholder 4"/>
          <p:cNvSpPr>
            <a:spLocks noGrp="1"/>
          </p:cNvSpPr>
          <p:nvPr>
            <p:ph type="ftr" sz="quarter" idx="11"/>
          </p:nvPr>
        </p:nvSpPr>
        <p:spPr/>
        <p:txBody>
          <a:bodyPr/>
          <a:lstStyle/>
          <a:p>
            <a:r>
              <a:rPr lang="en-US"/>
              <a:t>School of Computing - CSE</a:t>
            </a:r>
          </a:p>
        </p:txBody>
      </p:sp>
      <p:sp>
        <p:nvSpPr>
          <p:cNvPr id="6" name="Slide Number Placeholder 5"/>
          <p:cNvSpPr>
            <a:spLocks noGrp="1"/>
          </p:cNvSpPr>
          <p:nvPr>
            <p:ph type="sldNum" sz="quarter" idx="12"/>
          </p:nvPr>
        </p:nvSpPr>
        <p:spPr/>
        <p:txBody>
          <a:bodyPr/>
          <a:lstStyle/>
          <a:p>
            <a:fld id="{7B28076C-CE04-4A00-BFAA-A90EA8355859}" type="slidenum">
              <a:rPr lang="en-US" smtClean="0"/>
              <a:t>28</a:t>
            </a:fld>
            <a:endParaRPr lang="en-US"/>
          </a:p>
        </p:txBody>
      </p:sp>
      <p:sp>
        <p:nvSpPr>
          <p:cNvPr id="3" name="Rectangle 1">
            <a:extLst>
              <a:ext uri="{FF2B5EF4-FFF2-40B4-BE49-F238E27FC236}">
                <a16:creationId xmlns:a16="http://schemas.microsoft.com/office/drawing/2014/main" id="{B56C4D32-A2F7-F1A1-0051-01E4286E4847}"/>
              </a:ext>
            </a:extLst>
          </p:cNvPr>
          <p:cNvSpPr>
            <a:spLocks noGrp="1" noChangeArrowheads="1"/>
          </p:cNvSpPr>
          <p:nvPr>
            <p:ph idx="1"/>
          </p:nvPr>
        </p:nvSpPr>
        <p:spPr bwMode="auto">
          <a:xfrm>
            <a:off x="457201" y="1275435"/>
            <a:ext cx="8224520" cy="49167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50" b="1" i="0" u="none" strike="noStrike" cap="none" normalizeH="0" baseline="0" dirty="0">
                <a:ln>
                  <a:noFill/>
                </a:ln>
                <a:solidFill>
                  <a:schemeClr val="tx1"/>
                </a:solidFill>
                <a:effectLst/>
                <a:latin typeface="Arial" panose="020B0604020202020204" pitchFamily="34" charset="0"/>
              </a:rPr>
              <a:t> Street and Pathway Lighting</a:t>
            </a:r>
            <a:br>
              <a:rPr kumimoji="0" lang="en-US" altLang="en-US" sz="1650" b="0" i="0" u="none" strike="noStrike" cap="none" normalizeH="0" baseline="0" dirty="0">
                <a:ln>
                  <a:noFill/>
                </a:ln>
                <a:solidFill>
                  <a:schemeClr val="tx1"/>
                </a:solidFill>
                <a:effectLst/>
                <a:latin typeface="Arial" panose="020B0604020202020204" pitchFamily="34" charset="0"/>
              </a:rPr>
            </a:br>
            <a:r>
              <a:rPr kumimoji="0" lang="en-US" altLang="en-US" sz="1650" b="0" i="0" u="none" strike="noStrike" cap="none" normalizeH="0" baseline="0" dirty="0">
                <a:ln>
                  <a:noFill/>
                </a:ln>
                <a:solidFill>
                  <a:schemeClr val="tx1"/>
                </a:solidFill>
                <a:effectLst/>
                <a:latin typeface="Arial" panose="020B0604020202020204" pitchFamily="34" charset="0"/>
              </a:rPr>
              <a:t>Powering LED lights along sidewalks, parks, or pedestrian crossings using energy from foot traffic.</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50" b="1" i="0" u="none" strike="noStrike" cap="none" normalizeH="0" baseline="0" dirty="0">
                <a:ln>
                  <a:noFill/>
                </a:ln>
                <a:solidFill>
                  <a:schemeClr val="tx1"/>
                </a:solidFill>
                <a:effectLst/>
                <a:latin typeface="Arial" panose="020B0604020202020204" pitchFamily="34" charset="0"/>
              </a:rPr>
              <a:t> Railway and Bus Stations</a:t>
            </a:r>
            <a:br>
              <a:rPr kumimoji="0" lang="en-US" altLang="en-US" sz="1650" b="0" i="0" u="none" strike="noStrike" cap="none" normalizeH="0" baseline="0" dirty="0">
                <a:ln>
                  <a:noFill/>
                </a:ln>
                <a:solidFill>
                  <a:schemeClr val="tx1"/>
                </a:solidFill>
                <a:effectLst/>
                <a:latin typeface="Arial" panose="020B0604020202020204" pitchFamily="34" charset="0"/>
              </a:rPr>
            </a:br>
            <a:r>
              <a:rPr kumimoji="0" lang="en-US" altLang="en-US" sz="1650" b="0" i="0" u="none" strike="noStrike" cap="none" normalizeH="0" baseline="0" dirty="0">
                <a:ln>
                  <a:noFill/>
                </a:ln>
                <a:solidFill>
                  <a:schemeClr val="tx1"/>
                </a:solidFill>
                <a:effectLst/>
                <a:latin typeface="Arial" panose="020B0604020202020204" pitchFamily="34" charset="0"/>
              </a:rPr>
              <a:t>Generating energy to operate digital information boards, lighting, or surveillance cameras in crowded transit areas.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50" b="1" i="0" u="none" strike="noStrike" cap="none" normalizeH="0" baseline="0" dirty="0">
                <a:ln>
                  <a:noFill/>
                </a:ln>
                <a:solidFill>
                  <a:schemeClr val="tx1"/>
                </a:solidFill>
                <a:effectLst/>
                <a:latin typeface="Arial" panose="020B0604020202020204" pitchFamily="34" charset="0"/>
              </a:rPr>
              <a:t> Shopping Malls and Airports</a:t>
            </a:r>
            <a:br>
              <a:rPr kumimoji="0" lang="en-US" altLang="en-US" sz="1650" b="0" i="0" u="none" strike="noStrike" cap="none" normalizeH="0" baseline="0" dirty="0">
                <a:ln>
                  <a:noFill/>
                </a:ln>
                <a:solidFill>
                  <a:schemeClr val="tx1"/>
                </a:solidFill>
                <a:effectLst/>
                <a:latin typeface="Arial" panose="020B0604020202020204" pitchFamily="34" charset="0"/>
              </a:rPr>
            </a:br>
            <a:r>
              <a:rPr kumimoji="0" lang="en-US" altLang="en-US" sz="1650" b="0" i="0" u="none" strike="noStrike" cap="none" normalizeH="0" baseline="0" dirty="0">
                <a:ln>
                  <a:noFill/>
                </a:ln>
                <a:solidFill>
                  <a:schemeClr val="tx1"/>
                </a:solidFill>
                <a:effectLst/>
                <a:latin typeface="Arial" panose="020B0604020202020204" pitchFamily="34" charset="0"/>
              </a:rPr>
              <a:t>Powering advertising displays, ambient lighting, or floor indicators in high-footfall zones.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50" b="1" i="0" u="none" strike="noStrike" cap="none" normalizeH="0" baseline="0" dirty="0">
                <a:ln>
                  <a:noFill/>
                </a:ln>
                <a:solidFill>
                  <a:schemeClr val="tx1"/>
                </a:solidFill>
                <a:effectLst/>
                <a:latin typeface="Arial" panose="020B0604020202020204" pitchFamily="34" charset="0"/>
              </a:rPr>
              <a:t> School and University Campuses</a:t>
            </a:r>
            <a:br>
              <a:rPr kumimoji="0" lang="en-US" altLang="en-US" sz="1650" b="0" i="0" u="none" strike="noStrike" cap="none" normalizeH="0" baseline="0" dirty="0">
                <a:ln>
                  <a:noFill/>
                </a:ln>
                <a:solidFill>
                  <a:schemeClr val="tx1"/>
                </a:solidFill>
                <a:effectLst/>
                <a:latin typeface="Arial" panose="020B0604020202020204" pitchFamily="34" charset="0"/>
              </a:rPr>
            </a:br>
            <a:r>
              <a:rPr kumimoji="0" lang="en-US" altLang="en-US" sz="1650" b="0" i="0" u="none" strike="noStrike" cap="none" normalizeH="0" baseline="0" dirty="0">
                <a:ln>
                  <a:noFill/>
                </a:ln>
                <a:solidFill>
                  <a:schemeClr val="tx1"/>
                </a:solidFill>
                <a:effectLst/>
                <a:latin typeface="Arial" panose="020B0604020202020204" pitchFamily="34" charset="0"/>
              </a:rPr>
              <a:t>Demonstrating renewable energy concepts while powering hallway lights or lab equipment.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50" b="1" i="0" u="none" strike="noStrike" cap="none" normalizeH="0" baseline="0" dirty="0">
                <a:ln>
                  <a:noFill/>
                </a:ln>
                <a:solidFill>
                  <a:schemeClr val="tx1"/>
                </a:solidFill>
                <a:effectLst/>
                <a:latin typeface="Arial" panose="020B0604020202020204" pitchFamily="34" charset="0"/>
              </a:rPr>
              <a:t> Public Parks and Smart Benches</a:t>
            </a:r>
            <a:br>
              <a:rPr kumimoji="0" lang="en-US" altLang="en-US" sz="1650" b="0" i="0" u="none" strike="noStrike" cap="none" normalizeH="0" baseline="0" dirty="0">
                <a:ln>
                  <a:noFill/>
                </a:ln>
                <a:solidFill>
                  <a:schemeClr val="tx1"/>
                </a:solidFill>
                <a:effectLst/>
                <a:latin typeface="Arial" panose="020B0604020202020204" pitchFamily="34" charset="0"/>
              </a:rPr>
            </a:br>
            <a:r>
              <a:rPr kumimoji="0" lang="en-US" altLang="en-US" sz="1650" b="0" i="0" u="none" strike="noStrike" cap="none" normalizeH="0" baseline="0" dirty="0">
                <a:ln>
                  <a:noFill/>
                </a:ln>
                <a:solidFill>
                  <a:schemeClr val="tx1"/>
                </a:solidFill>
                <a:effectLst/>
                <a:latin typeface="Arial" panose="020B0604020202020204" pitchFamily="34" charset="0"/>
              </a:rPr>
              <a:t>Charging small devices like mobile phones or sensors on benches powered by footsteps.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50" b="1" i="0" u="none" strike="noStrike" cap="none" normalizeH="0" baseline="0" dirty="0">
                <a:ln>
                  <a:noFill/>
                </a:ln>
                <a:solidFill>
                  <a:schemeClr val="tx1"/>
                </a:solidFill>
                <a:effectLst/>
                <a:latin typeface="Arial" panose="020B0604020202020204" pitchFamily="34" charset="0"/>
              </a:rPr>
              <a:t> Footbridges and Stairways</a:t>
            </a:r>
            <a:br>
              <a:rPr kumimoji="0" lang="en-US" altLang="en-US" sz="1650" b="0" i="0" u="none" strike="noStrike" cap="none" normalizeH="0" baseline="0" dirty="0">
                <a:ln>
                  <a:noFill/>
                </a:ln>
                <a:solidFill>
                  <a:schemeClr val="tx1"/>
                </a:solidFill>
                <a:effectLst/>
                <a:latin typeface="Arial" panose="020B0604020202020204" pitchFamily="34" charset="0"/>
              </a:rPr>
            </a:br>
            <a:r>
              <a:rPr kumimoji="0" lang="en-US" altLang="en-US" sz="1650" b="0" i="0" u="none" strike="noStrike" cap="none" normalizeH="0" baseline="0" dirty="0">
                <a:ln>
                  <a:noFill/>
                </a:ln>
                <a:solidFill>
                  <a:schemeClr val="tx1"/>
                </a:solidFill>
                <a:effectLst/>
                <a:latin typeface="Arial" panose="020B0604020202020204" pitchFamily="34" charset="0"/>
              </a:rPr>
              <a:t>Capturing energy from vertical movement to power safety lights or emergency signals.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50" b="1" i="0" u="none" strike="noStrike" cap="none" normalizeH="0" baseline="0" dirty="0">
                <a:ln>
                  <a:noFill/>
                </a:ln>
                <a:solidFill>
                  <a:schemeClr val="tx1"/>
                </a:solidFill>
                <a:effectLst/>
                <a:latin typeface="Arial" panose="020B0604020202020204" pitchFamily="34" charset="0"/>
              </a:rPr>
              <a:t> Sports Arenas and Stadiums</a:t>
            </a:r>
            <a:br>
              <a:rPr kumimoji="0" lang="en-US" altLang="en-US" sz="1650" b="0" i="0" u="none" strike="noStrike" cap="none" normalizeH="0" baseline="0" dirty="0">
                <a:ln>
                  <a:noFill/>
                </a:ln>
                <a:solidFill>
                  <a:schemeClr val="tx1"/>
                </a:solidFill>
                <a:effectLst/>
                <a:latin typeface="Arial" panose="020B0604020202020204" pitchFamily="34" charset="0"/>
              </a:rPr>
            </a:br>
            <a:r>
              <a:rPr kumimoji="0" lang="en-US" altLang="en-US" sz="1650" b="0" i="0" u="none" strike="noStrike" cap="none" normalizeH="0" baseline="0" dirty="0">
                <a:ln>
                  <a:noFill/>
                </a:ln>
                <a:solidFill>
                  <a:schemeClr val="tx1"/>
                </a:solidFill>
                <a:effectLst/>
                <a:latin typeface="Arial" panose="020B0604020202020204" pitchFamily="34" charset="0"/>
              </a:rPr>
              <a:t>Harvesting energy during events to power crowd sensors or decorative lighting.</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1960" y="136525"/>
            <a:ext cx="8229600" cy="1143000"/>
          </a:xfrm>
        </p:spPr>
        <p:txBody>
          <a:bodyPr>
            <a:normAutofit/>
          </a:bodyPr>
          <a:lstStyle/>
          <a:p>
            <a:r>
              <a:rPr lang="en-IN" sz="3200" b="1" dirty="0">
                <a:latin typeface="Arial Black" panose="020B0A04020102020204" pitchFamily="34" charset="0"/>
              </a:rPr>
              <a:t>REFERENCES</a:t>
            </a:r>
          </a:p>
        </p:txBody>
      </p:sp>
      <p:sp>
        <p:nvSpPr>
          <p:cNvPr id="3" name="Content Placeholder 2"/>
          <p:cNvSpPr>
            <a:spLocks noGrp="1"/>
          </p:cNvSpPr>
          <p:nvPr>
            <p:ph idx="1"/>
          </p:nvPr>
        </p:nvSpPr>
        <p:spPr>
          <a:xfrm>
            <a:off x="457200" y="1490344"/>
            <a:ext cx="8229600" cy="5105400"/>
          </a:xfrm>
        </p:spPr>
        <p:txBody>
          <a:bodyPr>
            <a:noAutofit/>
          </a:bodyPr>
          <a:lstStyle/>
          <a:p>
            <a:pPr>
              <a:buFont typeface="+mj-lt"/>
              <a:buAutoNum type="arabicPeriod"/>
            </a:pPr>
            <a:r>
              <a:rPr lang="en-US" sz="1650" b="1" dirty="0"/>
              <a:t>Patil, S., &amp; Patil, R. (2018).</a:t>
            </a:r>
            <a:br>
              <a:rPr lang="en-US" sz="1650" dirty="0"/>
            </a:br>
            <a:r>
              <a:rPr lang="en-US" sz="1650" i="1" dirty="0"/>
              <a:t>Electricity Generation Using Foot Step.</a:t>
            </a:r>
            <a:br>
              <a:rPr lang="en-US" sz="1650" dirty="0"/>
            </a:br>
            <a:r>
              <a:rPr lang="en-US" sz="1650" i="1" dirty="0"/>
              <a:t>International Journal of Engineering Research &amp; Technology (IJERT),</a:t>
            </a:r>
            <a:r>
              <a:rPr lang="en-US" sz="1650" dirty="0"/>
              <a:t> 7(5), 1–4.</a:t>
            </a:r>
            <a:br>
              <a:rPr lang="en-US" sz="1650" dirty="0"/>
            </a:br>
            <a:r>
              <a:rPr lang="en-US" sz="1650" dirty="0"/>
              <a:t>https://www.ijert.org/electricity-generation-using-foot-step</a:t>
            </a:r>
          </a:p>
          <a:p>
            <a:pPr>
              <a:buFont typeface="+mj-lt"/>
              <a:buAutoNum type="arabicPeriod"/>
            </a:pPr>
            <a:r>
              <a:rPr lang="en-US" sz="1650" b="1" dirty="0" err="1"/>
              <a:t>Bodkhe</a:t>
            </a:r>
            <a:r>
              <a:rPr lang="en-US" sz="1650" b="1" dirty="0"/>
              <a:t>, U. R., &amp; Shaikh, M. I. (2015).</a:t>
            </a:r>
            <a:br>
              <a:rPr lang="en-US" sz="1650" dirty="0"/>
            </a:br>
            <a:r>
              <a:rPr lang="en-US" sz="1650" i="1" dirty="0"/>
              <a:t>Foot Step Power Generation System Using Piezoelectric Sensor.</a:t>
            </a:r>
            <a:br>
              <a:rPr lang="en-US" sz="1650" dirty="0"/>
            </a:br>
            <a:r>
              <a:rPr lang="en-US" sz="1650" i="1" dirty="0"/>
              <a:t>International Journal of Engineering Trends and Technology (IJETT),</a:t>
            </a:r>
            <a:r>
              <a:rPr lang="en-US" sz="1650" dirty="0"/>
              <a:t> 25(4), 224–229.</a:t>
            </a:r>
            <a:br>
              <a:rPr lang="en-US" sz="1650" dirty="0"/>
            </a:br>
            <a:r>
              <a:rPr lang="en-US" sz="1650" dirty="0"/>
              <a:t>https://doi.org/10.14445/22315381/IJETT-V25P243</a:t>
            </a:r>
          </a:p>
          <a:p>
            <a:pPr>
              <a:buFont typeface="+mj-lt"/>
              <a:buAutoNum type="arabicPeriod"/>
            </a:pPr>
            <a:r>
              <a:rPr lang="en-US" sz="1650" b="1" dirty="0"/>
              <a:t>Lakshmi, K., &amp; Swetha, K. (2017).</a:t>
            </a:r>
            <a:br>
              <a:rPr lang="en-US" sz="1650" dirty="0"/>
            </a:br>
            <a:r>
              <a:rPr lang="en-US" sz="1650" i="1" dirty="0"/>
              <a:t>Power Generation from Footstep Using Piezoelectric Sensors.</a:t>
            </a:r>
            <a:br>
              <a:rPr lang="en-US" sz="1650" dirty="0"/>
            </a:br>
            <a:r>
              <a:rPr lang="en-US" sz="1650" i="1" dirty="0"/>
              <a:t>International Journal of Mechanical Engineering and Technology (IJMET),</a:t>
            </a:r>
            <a:r>
              <a:rPr lang="en-US" sz="1650" dirty="0"/>
              <a:t> 8(5), 378–384.</a:t>
            </a:r>
            <a:br>
              <a:rPr lang="en-US" sz="1650" dirty="0"/>
            </a:br>
            <a:r>
              <a:rPr lang="en-US" sz="1650" dirty="0"/>
              <a:t>http://www.iaeme.com/IJMET/issues.asp?JType=IJMET&amp;VType=8&amp;IType=5</a:t>
            </a:r>
          </a:p>
          <a:p>
            <a:pPr>
              <a:buFont typeface="+mj-lt"/>
              <a:buAutoNum type="arabicPeriod"/>
            </a:pPr>
            <a:r>
              <a:rPr lang="en-US" sz="1650" b="1" dirty="0"/>
              <a:t>Piezoelectric Energy Harvesting: Review and Applications</a:t>
            </a:r>
            <a:br>
              <a:rPr lang="en-US" sz="1650" dirty="0"/>
            </a:br>
            <a:r>
              <a:rPr lang="en-US" sz="1650" dirty="0"/>
              <a:t>Sodano, H. A., Inman, D. J., &amp; Park, G. (2004).</a:t>
            </a:r>
            <a:br>
              <a:rPr lang="en-US" sz="1650" dirty="0"/>
            </a:br>
            <a:r>
              <a:rPr lang="en-US" sz="1650" i="1" dirty="0"/>
              <a:t>Shock and Vibration Digest,</a:t>
            </a:r>
            <a:r>
              <a:rPr lang="en-US" sz="1650" dirty="0"/>
              <a:t> 36(6), 197–206.</a:t>
            </a:r>
            <a:br>
              <a:rPr lang="en-US" sz="1650" dirty="0"/>
            </a:br>
            <a:r>
              <a:rPr lang="en-US" sz="1650" dirty="0"/>
              <a:t>https://doi.org/10.1177/058310240403600204</a:t>
            </a:r>
          </a:p>
          <a:p>
            <a:pPr marL="0" lvl="0" indent="40005" algn="just">
              <a:buNone/>
            </a:pPr>
            <a:endParaRPr lang="en-US" sz="2400" dirty="0">
              <a:sym typeface="+mn-ea"/>
            </a:endParaRPr>
          </a:p>
        </p:txBody>
      </p:sp>
      <p:sp>
        <p:nvSpPr>
          <p:cNvPr id="4" name="Date Placeholder 3"/>
          <p:cNvSpPr>
            <a:spLocks noGrp="1"/>
          </p:cNvSpPr>
          <p:nvPr>
            <p:ph type="dt" sz="half" idx="10"/>
          </p:nvPr>
        </p:nvSpPr>
        <p:spPr/>
        <p:txBody>
          <a:bodyPr/>
          <a:lstStyle/>
          <a:p>
            <a:fld id="{6F90CAF0-101F-4054-BA93-843290D8A761}" type="datetime3">
              <a:rPr lang="en-US" smtClean="0"/>
              <a:t>10 April 2025</a:t>
            </a:fld>
            <a:endParaRPr lang="en-US" dirty="0"/>
          </a:p>
        </p:txBody>
      </p:sp>
      <p:sp>
        <p:nvSpPr>
          <p:cNvPr id="5" name="Footer Placeholder 4"/>
          <p:cNvSpPr>
            <a:spLocks noGrp="1"/>
          </p:cNvSpPr>
          <p:nvPr>
            <p:ph type="ftr" sz="quarter" idx="11"/>
          </p:nvPr>
        </p:nvSpPr>
        <p:spPr/>
        <p:txBody>
          <a:bodyPr/>
          <a:lstStyle/>
          <a:p>
            <a:r>
              <a:rPr lang="en-US" dirty="0"/>
              <a:t>School of Computing - CSE</a:t>
            </a:r>
          </a:p>
        </p:txBody>
      </p:sp>
      <p:sp>
        <p:nvSpPr>
          <p:cNvPr id="6" name="Slide Number Placeholder 5"/>
          <p:cNvSpPr>
            <a:spLocks noGrp="1"/>
          </p:cNvSpPr>
          <p:nvPr>
            <p:ph type="sldNum" sz="quarter" idx="12"/>
          </p:nvPr>
        </p:nvSpPr>
        <p:spPr/>
        <p:txBody>
          <a:bodyPr/>
          <a:lstStyle/>
          <a:p>
            <a:fld id="{7B28076C-CE04-4A00-BFAA-A90EA8355859}" type="slidenum">
              <a:rPr lang="en-US" smtClean="0"/>
              <a:t>29</a:t>
            </a:fld>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7871" y="136525"/>
            <a:ext cx="8229600" cy="1143000"/>
          </a:xfrm>
        </p:spPr>
        <p:txBody>
          <a:bodyPr>
            <a:normAutofit/>
          </a:bodyPr>
          <a:lstStyle/>
          <a:p>
            <a:r>
              <a:rPr lang="en-IN" sz="3200" b="1" dirty="0">
                <a:latin typeface="Arial Black" panose="020B0A04020102020204" pitchFamily="34" charset="0"/>
                <a:cs typeface="Arial" panose="020B0604020202020204" pitchFamily="34" charset="0"/>
              </a:rPr>
              <a:t>ABSTRACT</a:t>
            </a:r>
          </a:p>
        </p:txBody>
      </p:sp>
      <p:sp>
        <p:nvSpPr>
          <p:cNvPr id="4" name="Date Placeholder 3"/>
          <p:cNvSpPr>
            <a:spLocks noGrp="1"/>
          </p:cNvSpPr>
          <p:nvPr>
            <p:ph type="dt" sz="half" idx="10"/>
          </p:nvPr>
        </p:nvSpPr>
        <p:spPr/>
        <p:txBody>
          <a:bodyPr/>
          <a:lstStyle/>
          <a:p>
            <a:fld id="{3B1C548D-CF43-4BC8-83D8-88CF4E87D1EF}" type="datetime3">
              <a:rPr lang="en-US" smtClean="0"/>
              <a:t>10 April 2025</a:t>
            </a:fld>
            <a:endParaRPr lang="en-US"/>
          </a:p>
        </p:txBody>
      </p:sp>
      <p:sp>
        <p:nvSpPr>
          <p:cNvPr id="5" name="Footer Placeholder 4"/>
          <p:cNvSpPr>
            <a:spLocks noGrp="1"/>
          </p:cNvSpPr>
          <p:nvPr>
            <p:ph type="ftr" sz="quarter" idx="11"/>
          </p:nvPr>
        </p:nvSpPr>
        <p:spPr/>
        <p:txBody>
          <a:bodyPr/>
          <a:lstStyle/>
          <a:p>
            <a:r>
              <a:rPr lang="en-US" dirty="0"/>
              <a:t>School of Computing - CSE</a:t>
            </a:r>
          </a:p>
        </p:txBody>
      </p:sp>
      <p:sp>
        <p:nvSpPr>
          <p:cNvPr id="6" name="Slide Number Placeholder 5"/>
          <p:cNvSpPr>
            <a:spLocks noGrp="1"/>
          </p:cNvSpPr>
          <p:nvPr>
            <p:ph type="sldNum" sz="quarter" idx="12"/>
          </p:nvPr>
        </p:nvSpPr>
        <p:spPr/>
        <p:txBody>
          <a:bodyPr/>
          <a:lstStyle/>
          <a:p>
            <a:fld id="{7B28076C-CE04-4A00-BFAA-A90EA8355859}" type="slidenum">
              <a:rPr lang="en-US" smtClean="0"/>
              <a:t>3</a:t>
            </a:fld>
            <a:endParaRPr lang="en-US" dirty="0"/>
          </a:p>
        </p:txBody>
      </p:sp>
      <p:sp>
        <p:nvSpPr>
          <p:cNvPr id="8" name="Content Placeholder 7">
            <a:extLst>
              <a:ext uri="{FF2B5EF4-FFF2-40B4-BE49-F238E27FC236}">
                <a16:creationId xmlns:a16="http://schemas.microsoft.com/office/drawing/2014/main" id="{7DFCF055-EBF0-C6AF-3657-B4634E225B29}"/>
              </a:ext>
            </a:extLst>
          </p:cNvPr>
          <p:cNvSpPr>
            <a:spLocks noGrp="1"/>
          </p:cNvSpPr>
          <p:nvPr>
            <p:ph idx="1"/>
          </p:nvPr>
        </p:nvSpPr>
        <p:spPr>
          <a:xfrm>
            <a:off x="427703" y="1272151"/>
            <a:ext cx="8229600" cy="4525963"/>
          </a:xfrm>
        </p:spPr>
        <p:txBody>
          <a:bodyPr>
            <a:noAutofit/>
          </a:bodyPr>
          <a:lstStyle/>
          <a:p>
            <a:pPr marL="0" indent="0" algn="just">
              <a:lnSpc>
                <a:spcPct val="150000"/>
              </a:lnSpc>
              <a:buNone/>
            </a:pPr>
            <a:r>
              <a:rPr lang="en-US" sz="2400" dirty="0"/>
              <a:t>Footstep power generation through mechanical stress conversion is a sustainable method for harvesting energy. This system works by converting the mechanical stress applied to a surface into electrical energy using piezoelectric or electromagnetic components. When stress is applied—such as pressure from walking or machinery—it activates energy conversion elements embedded in the surface. The generated power can be used for low-energy applications or stored for later use.</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34067"/>
            <a:ext cx="8229600" cy="1143000"/>
          </a:xfrm>
        </p:spPr>
        <p:txBody>
          <a:bodyPr>
            <a:normAutofit/>
          </a:bodyPr>
          <a:lstStyle/>
          <a:p>
            <a:r>
              <a:rPr lang="en-IN" sz="3200" b="1" dirty="0">
                <a:latin typeface="Arial Black" panose="020B0A04020102020204" pitchFamily="34" charset="0"/>
              </a:rPr>
              <a:t>THANK YOU</a:t>
            </a:r>
          </a:p>
        </p:txBody>
      </p:sp>
      <p:sp>
        <p:nvSpPr>
          <p:cNvPr id="3" name="Date Placeholder 2"/>
          <p:cNvSpPr>
            <a:spLocks noGrp="1"/>
          </p:cNvSpPr>
          <p:nvPr>
            <p:ph type="dt" sz="half" idx="10"/>
          </p:nvPr>
        </p:nvSpPr>
        <p:spPr/>
        <p:txBody>
          <a:bodyPr/>
          <a:lstStyle/>
          <a:p>
            <a:fld id="{9FE8A9F4-4DB3-4EF1-A315-68E41BB689F2}" type="datetime3">
              <a:rPr lang="en-US" smtClean="0"/>
              <a:t>10 April 2025</a:t>
            </a:fld>
            <a:endParaRPr lang="en-US"/>
          </a:p>
        </p:txBody>
      </p:sp>
      <p:sp>
        <p:nvSpPr>
          <p:cNvPr id="4" name="Footer Placeholder 3"/>
          <p:cNvSpPr>
            <a:spLocks noGrp="1"/>
          </p:cNvSpPr>
          <p:nvPr>
            <p:ph type="ftr" sz="quarter" idx="11"/>
          </p:nvPr>
        </p:nvSpPr>
        <p:spPr/>
        <p:txBody>
          <a:bodyPr/>
          <a:lstStyle/>
          <a:p>
            <a:r>
              <a:rPr lang="en-US"/>
              <a:t>School of Computing - CSE</a:t>
            </a:r>
          </a:p>
        </p:txBody>
      </p:sp>
      <p:sp>
        <p:nvSpPr>
          <p:cNvPr id="5" name="Slide Number Placeholder 4"/>
          <p:cNvSpPr>
            <a:spLocks noGrp="1"/>
          </p:cNvSpPr>
          <p:nvPr>
            <p:ph type="sldNum" sz="quarter" idx="12"/>
          </p:nvPr>
        </p:nvSpPr>
        <p:spPr/>
        <p:txBody>
          <a:bodyPr/>
          <a:lstStyle/>
          <a:p>
            <a:fld id="{7B28076C-CE04-4A00-BFAA-A90EA8355859}" type="slidenum">
              <a:rPr lang="en-US" smtClean="0"/>
              <a:t>30</a:t>
            </a:fld>
            <a:endParaRPr lang="en-US"/>
          </a:p>
        </p:txBody>
      </p:sp>
      <p:sp>
        <p:nvSpPr>
          <p:cNvPr id="6" name="Rectangle 5"/>
          <p:cNvSpPr/>
          <p:nvPr/>
        </p:nvSpPr>
        <p:spPr>
          <a:xfrm>
            <a:off x="609600" y="2690336"/>
            <a:ext cx="7918940" cy="1697068"/>
          </a:xfrm>
          <a:prstGeom prst="rect">
            <a:avLst/>
          </a:prstGeom>
        </p:spPr>
        <p:txBody>
          <a:bodyPr wrap="square">
            <a:spAutoFit/>
          </a:bodyPr>
          <a:lstStyle/>
          <a:p>
            <a:pPr algn="just">
              <a:lnSpc>
                <a:spcPct val="150000"/>
              </a:lnSpc>
            </a:pPr>
            <a:r>
              <a:rPr lang="en-IN" sz="2400" dirty="0"/>
              <a:t>We thank God, Our Department, Mentor, Panel Members, Supportive Professors and all Technical and non Technical staff who helped us in our Product Development.</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4910" y="131609"/>
            <a:ext cx="8229600" cy="1143000"/>
          </a:xfrm>
        </p:spPr>
        <p:txBody>
          <a:bodyPr>
            <a:normAutofit/>
          </a:bodyPr>
          <a:lstStyle/>
          <a:p>
            <a:r>
              <a:rPr lang="en-US" sz="3200" b="1" dirty="0">
                <a:latin typeface="Arial Black" panose="020B0A04020102020204" pitchFamily="34" charset="0"/>
              </a:rPr>
              <a:t>OBJECTIVE</a:t>
            </a:r>
          </a:p>
        </p:txBody>
      </p:sp>
      <p:sp>
        <p:nvSpPr>
          <p:cNvPr id="3" name="Content Placeholder 2"/>
          <p:cNvSpPr>
            <a:spLocks noGrp="1"/>
          </p:cNvSpPr>
          <p:nvPr>
            <p:ph idx="1"/>
          </p:nvPr>
        </p:nvSpPr>
        <p:spPr>
          <a:xfrm>
            <a:off x="368710" y="1219200"/>
            <a:ext cx="8318090" cy="5069451"/>
          </a:xfrm>
        </p:spPr>
        <p:txBody>
          <a:bodyPr>
            <a:normAutofit/>
          </a:bodyPr>
          <a:lstStyle/>
          <a:p>
            <a:pPr marL="0" indent="0" algn="just">
              <a:lnSpc>
                <a:spcPct val="150000"/>
              </a:lnSpc>
              <a:buNone/>
            </a:pPr>
            <a:r>
              <a:rPr lang="en-US" sz="2400" dirty="0"/>
              <a:t>The objective of this project is to design a system that converts mechanical stress, generated through footsteps, into electrical energy. The system will utilize piezoelectric or mechanical transducers to efficiently transform applied pressure into usable power. It aims to provide a renewable and eco-friendly energy source suitable for powering low-energy devices. The setup is intended to be compact, durable, and capable of operating in high-footfall areas. This project promotes sustainable energy harvesting by capturing energy from everyday mechanical stress.</a:t>
            </a:r>
            <a:endParaRPr lang="en-US" sz="2400" dirty="0">
              <a:latin typeface="Arial" panose="020B0604020202020204" pitchFamily="34" charset="0"/>
              <a:cs typeface="Arial" panose="020B0604020202020204" pitchFamily="34" charset="0"/>
            </a:endParaRPr>
          </a:p>
        </p:txBody>
      </p:sp>
      <p:sp>
        <p:nvSpPr>
          <p:cNvPr id="4" name="Date Placeholder 3"/>
          <p:cNvSpPr>
            <a:spLocks noGrp="1"/>
          </p:cNvSpPr>
          <p:nvPr>
            <p:ph type="dt" sz="half" idx="10"/>
          </p:nvPr>
        </p:nvSpPr>
        <p:spPr/>
        <p:txBody>
          <a:bodyPr/>
          <a:lstStyle/>
          <a:p>
            <a:fld id="{4259E4DB-F4A9-4B55-8A4A-2E7F131B9C3D}" type="datetime3">
              <a:rPr lang="en-US" smtClean="0"/>
              <a:t>10 April 2025</a:t>
            </a:fld>
            <a:endParaRPr lang="en-US" dirty="0"/>
          </a:p>
        </p:txBody>
      </p:sp>
      <p:sp>
        <p:nvSpPr>
          <p:cNvPr id="5" name="Footer Placeholder 4"/>
          <p:cNvSpPr>
            <a:spLocks noGrp="1"/>
          </p:cNvSpPr>
          <p:nvPr>
            <p:ph type="ftr" sz="quarter" idx="11"/>
          </p:nvPr>
        </p:nvSpPr>
        <p:spPr/>
        <p:txBody>
          <a:bodyPr/>
          <a:lstStyle/>
          <a:p>
            <a:r>
              <a:rPr lang="en-US" dirty="0"/>
              <a:t>School of Computing - CSE</a:t>
            </a:r>
          </a:p>
        </p:txBody>
      </p:sp>
      <p:sp>
        <p:nvSpPr>
          <p:cNvPr id="6" name="Slide Number Placeholder 5"/>
          <p:cNvSpPr>
            <a:spLocks noGrp="1"/>
          </p:cNvSpPr>
          <p:nvPr>
            <p:ph type="sldNum" sz="quarter" idx="12"/>
          </p:nvPr>
        </p:nvSpPr>
        <p:spPr/>
        <p:txBody>
          <a:bodyPr/>
          <a:lstStyle/>
          <a:p>
            <a:fld id="{7B28076C-CE04-4A00-BFAA-A90EA8355859}" type="slidenum">
              <a:rPr lang="en-US" smtClean="0"/>
              <a:t>4</a:t>
            </a:fld>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36525"/>
            <a:ext cx="8229600" cy="1143000"/>
          </a:xfrm>
        </p:spPr>
        <p:txBody>
          <a:bodyPr>
            <a:normAutofit/>
          </a:bodyPr>
          <a:lstStyle/>
          <a:p>
            <a:r>
              <a:rPr lang="en-IN" sz="3200" b="1" dirty="0">
                <a:latin typeface="Arial Black" panose="020B0A04020102020204" pitchFamily="34" charset="0"/>
                <a:cs typeface="Arial" panose="020B0604020202020204" pitchFamily="34" charset="0"/>
              </a:rPr>
              <a:t>EMPATHIZE</a:t>
            </a:r>
          </a:p>
        </p:txBody>
      </p:sp>
      <p:sp>
        <p:nvSpPr>
          <p:cNvPr id="3" name="Content Placeholder 2"/>
          <p:cNvSpPr>
            <a:spLocks noGrp="1"/>
          </p:cNvSpPr>
          <p:nvPr>
            <p:ph idx="1"/>
          </p:nvPr>
        </p:nvSpPr>
        <p:spPr>
          <a:xfrm>
            <a:off x="457200" y="1219200"/>
            <a:ext cx="8229600" cy="4876800"/>
          </a:xfrm>
        </p:spPr>
        <p:txBody>
          <a:bodyPr>
            <a:noAutofit/>
          </a:bodyPr>
          <a:lstStyle/>
          <a:p>
            <a:pPr marL="0" indent="0" algn="just">
              <a:lnSpc>
                <a:spcPct val="150000"/>
              </a:lnSpc>
              <a:buNone/>
            </a:pPr>
            <a:r>
              <a:rPr lang="en-US" sz="2400" dirty="0"/>
              <a:t>Developing a footstep power generation system requires a clear understanding of user needs in areas like schools, offices, shopping centers, and walkways where foot traffic is consistent. Users expect the system to be safe, comfortable, and non-intrusive. The main challenge is designing a durable and efficient setup that can convert mechanical stress into electricity without needing frequent maintenance. It must also be cost-effective and generate usable energy from minimal pressure. Meeting these needs ensures the system is practical and user-friendly.</a:t>
            </a:r>
          </a:p>
          <a:p>
            <a:pPr marL="0" indent="0" algn="just">
              <a:buNone/>
            </a:pPr>
            <a:endParaRPr lang="en-US" sz="2400" dirty="0">
              <a:cs typeface="Arial" panose="020B0604020202020204" pitchFamily="34" charset="0"/>
            </a:endParaRPr>
          </a:p>
        </p:txBody>
      </p:sp>
      <p:sp>
        <p:nvSpPr>
          <p:cNvPr id="4" name="Date Placeholder 3"/>
          <p:cNvSpPr>
            <a:spLocks noGrp="1"/>
          </p:cNvSpPr>
          <p:nvPr>
            <p:ph type="dt" sz="half" idx="10"/>
          </p:nvPr>
        </p:nvSpPr>
        <p:spPr/>
        <p:txBody>
          <a:bodyPr/>
          <a:lstStyle/>
          <a:p>
            <a:fld id="{1672C3CE-068D-457A-B129-FDDB32156C83}" type="datetime3">
              <a:rPr lang="en-US" smtClean="0"/>
              <a:t>10 April 2025</a:t>
            </a:fld>
            <a:endParaRPr lang="en-US"/>
          </a:p>
        </p:txBody>
      </p:sp>
      <p:sp>
        <p:nvSpPr>
          <p:cNvPr id="5" name="Footer Placeholder 4"/>
          <p:cNvSpPr>
            <a:spLocks noGrp="1"/>
          </p:cNvSpPr>
          <p:nvPr>
            <p:ph type="ftr" sz="quarter" idx="11"/>
          </p:nvPr>
        </p:nvSpPr>
        <p:spPr/>
        <p:txBody>
          <a:bodyPr/>
          <a:lstStyle/>
          <a:p>
            <a:r>
              <a:rPr lang="en-US"/>
              <a:t>School of Computing - CSE</a:t>
            </a:r>
            <a:endParaRPr lang="en-US" dirty="0"/>
          </a:p>
        </p:txBody>
      </p:sp>
      <p:sp>
        <p:nvSpPr>
          <p:cNvPr id="6" name="Slide Number Placeholder 5"/>
          <p:cNvSpPr>
            <a:spLocks noGrp="1"/>
          </p:cNvSpPr>
          <p:nvPr>
            <p:ph type="sldNum" sz="quarter" idx="12"/>
          </p:nvPr>
        </p:nvSpPr>
        <p:spPr/>
        <p:txBody>
          <a:bodyPr/>
          <a:lstStyle/>
          <a:p>
            <a:fld id="{7B28076C-CE04-4A00-BFAA-A90EA8355859}" type="slidenum">
              <a:rPr lang="en-US" smtClean="0"/>
              <a:t>5</a:t>
            </a:fld>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136525"/>
            <a:ext cx="8229600" cy="1143000"/>
          </a:xfrm>
        </p:spPr>
        <p:txBody>
          <a:bodyPr>
            <a:normAutofit/>
          </a:bodyPr>
          <a:lstStyle/>
          <a:p>
            <a:r>
              <a:rPr lang="en-IN" sz="3200" b="1" dirty="0">
                <a:latin typeface="Arial Black" panose="020B0A04020102020204" pitchFamily="34" charset="0"/>
                <a:cs typeface="Arial" panose="020B0604020202020204" pitchFamily="34" charset="0"/>
              </a:rPr>
              <a:t>PROBLEM DEFINITION</a:t>
            </a:r>
          </a:p>
        </p:txBody>
      </p:sp>
      <p:sp>
        <p:nvSpPr>
          <p:cNvPr id="3" name="Content Placeholder 2"/>
          <p:cNvSpPr>
            <a:spLocks noGrp="1"/>
          </p:cNvSpPr>
          <p:nvPr>
            <p:ph idx="1"/>
          </p:nvPr>
        </p:nvSpPr>
        <p:spPr>
          <a:xfrm>
            <a:off x="457200" y="1219200"/>
            <a:ext cx="8229600" cy="5137150"/>
          </a:xfrm>
        </p:spPr>
        <p:txBody>
          <a:bodyPr>
            <a:noAutofit/>
          </a:bodyPr>
          <a:lstStyle/>
          <a:p>
            <a:pPr marL="0" indent="0" algn="just">
              <a:lnSpc>
                <a:spcPct val="150000"/>
              </a:lnSpc>
              <a:buNone/>
            </a:pPr>
            <a:r>
              <a:rPr lang="en-US" sz="2400" dirty="0"/>
              <a:t>A large amount of mechanical stress from footsteps in public areas goes unused. Footstep power generation addresses this by converting that stress into electrical energy using piezoelectric or mechanical systems. The challenge is to create a system that is efficient, durable, cost-effective, and user-friendly. This project aims to develop a solution that harvests energy from everyday activity to support sustainable power generation.</a:t>
            </a:r>
          </a:p>
          <a:p>
            <a:pPr marL="0" indent="0" algn="just">
              <a:buNone/>
            </a:pPr>
            <a:endParaRPr lang="en-US" sz="2800" dirty="0">
              <a:cs typeface="Arial" panose="020B0604020202020204" pitchFamily="34" charset="0"/>
            </a:endParaRPr>
          </a:p>
        </p:txBody>
      </p:sp>
      <p:sp>
        <p:nvSpPr>
          <p:cNvPr id="4" name="Date Placeholder 3"/>
          <p:cNvSpPr>
            <a:spLocks noGrp="1"/>
          </p:cNvSpPr>
          <p:nvPr>
            <p:ph type="dt" sz="half" idx="10"/>
          </p:nvPr>
        </p:nvSpPr>
        <p:spPr/>
        <p:txBody>
          <a:bodyPr/>
          <a:lstStyle/>
          <a:p>
            <a:fld id="{70C79A3F-D437-4D1F-B754-864497DF6759}" type="datetime3">
              <a:rPr lang="en-US" smtClean="0"/>
              <a:t>10 April 2025</a:t>
            </a:fld>
            <a:endParaRPr lang="en-US"/>
          </a:p>
        </p:txBody>
      </p:sp>
      <p:sp>
        <p:nvSpPr>
          <p:cNvPr id="5" name="Footer Placeholder 4"/>
          <p:cNvSpPr>
            <a:spLocks noGrp="1"/>
          </p:cNvSpPr>
          <p:nvPr>
            <p:ph type="ftr" sz="quarter" idx="11"/>
          </p:nvPr>
        </p:nvSpPr>
        <p:spPr/>
        <p:txBody>
          <a:bodyPr/>
          <a:lstStyle/>
          <a:p>
            <a:r>
              <a:rPr lang="en-US"/>
              <a:t>School of Computing - CSE</a:t>
            </a:r>
            <a:endParaRPr lang="en-US" dirty="0"/>
          </a:p>
        </p:txBody>
      </p:sp>
      <p:sp>
        <p:nvSpPr>
          <p:cNvPr id="6" name="Slide Number Placeholder 5"/>
          <p:cNvSpPr>
            <a:spLocks noGrp="1"/>
          </p:cNvSpPr>
          <p:nvPr>
            <p:ph type="sldNum" sz="quarter" idx="12"/>
          </p:nvPr>
        </p:nvSpPr>
        <p:spPr/>
        <p:txBody>
          <a:bodyPr/>
          <a:lstStyle/>
          <a:p>
            <a:fld id="{7B28076C-CE04-4A00-BFAA-A90EA8355859}" type="slidenum">
              <a:rPr lang="en-US" smtClean="0"/>
              <a:t>6</a:t>
            </a:fld>
            <a:endParaRPr 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9826" y="136525"/>
            <a:ext cx="8229600" cy="1143000"/>
          </a:xfrm>
        </p:spPr>
        <p:txBody>
          <a:bodyPr>
            <a:normAutofit/>
          </a:bodyPr>
          <a:lstStyle/>
          <a:p>
            <a:r>
              <a:rPr lang="en-US" sz="3200" b="1" dirty="0">
                <a:latin typeface="Arial Black" panose="020B0A04020102020204" pitchFamily="34" charset="0"/>
              </a:rPr>
              <a:t>IDEATION</a:t>
            </a:r>
            <a:endParaRPr lang="en-IN" sz="3200" b="1" dirty="0">
              <a:latin typeface="Arial Black" panose="020B0A04020102020204" pitchFamily="34" charset="0"/>
            </a:endParaRPr>
          </a:p>
        </p:txBody>
      </p:sp>
      <p:sp>
        <p:nvSpPr>
          <p:cNvPr id="3" name="Content Placeholder 2"/>
          <p:cNvSpPr>
            <a:spLocks noGrp="1"/>
          </p:cNvSpPr>
          <p:nvPr>
            <p:ph idx="1"/>
          </p:nvPr>
        </p:nvSpPr>
        <p:spPr>
          <a:xfrm>
            <a:off x="369939" y="1143000"/>
            <a:ext cx="8389374" cy="5121275"/>
          </a:xfrm>
        </p:spPr>
        <p:txBody>
          <a:bodyPr>
            <a:noAutofit/>
          </a:bodyPr>
          <a:lstStyle/>
          <a:p>
            <a:pPr marL="0" indent="0" algn="just">
              <a:lnSpc>
                <a:spcPct val="160000"/>
              </a:lnSpc>
              <a:buNone/>
            </a:pPr>
            <a:r>
              <a:rPr lang="en-US" sz="2400" dirty="0"/>
              <a:t>To convert mechanical stress from footsteps into electrical energy, the idea focuses on embedding piezoelectric or mechanical components beneath floor surfaces. These components generate electricity when pressure is applied. The design considers modular floor tiles for easy installation and maintenance. Energy storage options like rechargeable batteries or capacitors are included to store the generated power. The system aims to be cost-effective, durable, and suitable for high-footfall areas.</a:t>
            </a:r>
          </a:p>
          <a:p>
            <a:pPr marL="0" indent="0">
              <a:buNone/>
            </a:pPr>
            <a:endParaRPr lang="en-IN" sz="2400" dirty="0">
              <a:cs typeface="Arial" panose="020B0604020202020204" pitchFamily="34" charset="0"/>
            </a:endParaRPr>
          </a:p>
        </p:txBody>
      </p:sp>
      <p:sp>
        <p:nvSpPr>
          <p:cNvPr id="4" name="Date Placeholder 3"/>
          <p:cNvSpPr>
            <a:spLocks noGrp="1"/>
          </p:cNvSpPr>
          <p:nvPr>
            <p:ph type="dt" sz="half" idx="10"/>
          </p:nvPr>
        </p:nvSpPr>
        <p:spPr/>
        <p:txBody>
          <a:bodyPr/>
          <a:lstStyle/>
          <a:p>
            <a:fld id="{EB7275DB-6D13-480B-AC77-F5019BDC5287}" type="datetime3">
              <a:rPr lang="en-US" smtClean="0"/>
              <a:t>10 April 2025</a:t>
            </a:fld>
            <a:endParaRPr lang="en-US"/>
          </a:p>
        </p:txBody>
      </p:sp>
      <p:sp>
        <p:nvSpPr>
          <p:cNvPr id="5" name="Footer Placeholder 4"/>
          <p:cNvSpPr>
            <a:spLocks noGrp="1"/>
          </p:cNvSpPr>
          <p:nvPr>
            <p:ph type="ftr" sz="quarter" idx="11"/>
          </p:nvPr>
        </p:nvSpPr>
        <p:spPr/>
        <p:txBody>
          <a:bodyPr/>
          <a:lstStyle/>
          <a:p>
            <a:r>
              <a:rPr lang="en-US"/>
              <a:t>School of Computing - CSE</a:t>
            </a:r>
          </a:p>
        </p:txBody>
      </p:sp>
      <p:sp>
        <p:nvSpPr>
          <p:cNvPr id="6" name="Slide Number Placeholder 5"/>
          <p:cNvSpPr>
            <a:spLocks noGrp="1"/>
          </p:cNvSpPr>
          <p:nvPr>
            <p:ph type="sldNum" sz="quarter" idx="12"/>
          </p:nvPr>
        </p:nvSpPr>
        <p:spPr/>
        <p:txBody>
          <a:bodyPr/>
          <a:lstStyle/>
          <a:p>
            <a:fld id="{7B28076C-CE04-4A00-BFAA-A90EA8355859}" type="slidenum">
              <a:rPr lang="en-US" smtClean="0"/>
              <a:t>7</a:t>
            </a:fld>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31609"/>
            <a:ext cx="8229600" cy="1143000"/>
          </a:xfrm>
        </p:spPr>
        <p:txBody>
          <a:bodyPr>
            <a:normAutofit/>
          </a:bodyPr>
          <a:lstStyle/>
          <a:p>
            <a:r>
              <a:rPr lang="en-US" sz="3200" b="1" dirty="0">
                <a:latin typeface="Arial Black" panose="020B0A04020102020204" pitchFamily="34" charset="0"/>
              </a:rPr>
              <a:t>INTRODUCTION</a:t>
            </a:r>
            <a:endParaRPr lang="en-IN" sz="3200" b="1" dirty="0">
              <a:latin typeface="Arial Black" panose="020B0A04020102020204" pitchFamily="34" charset="0"/>
            </a:endParaRPr>
          </a:p>
        </p:txBody>
      </p:sp>
      <p:sp>
        <p:nvSpPr>
          <p:cNvPr id="3" name="Content Placeholder 2"/>
          <p:cNvSpPr>
            <a:spLocks noGrp="1"/>
          </p:cNvSpPr>
          <p:nvPr>
            <p:ph idx="1"/>
          </p:nvPr>
        </p:nvSpPr>
        <p:spPr>
          <a:xfrm>
            <a:off x="442452" y="1274609"/>
            <a:ext cx="8229600" cy="4525963"/>
          </a:xfrm>
        </p:spPr>
        <p:txBody>
          <a:bodyPr>
            <a:normAutofit/>
          </a:bodyPr>
          <a:lstStyle/>
          <a:p>
            <a:pPr marL="0" indent="0" algn="just">
              <a:lnSpc>
                <a:spcPct val="150000"/>
              </a:lnSpc>
              <a:buNone/>
            </a:pPr>
            <a:r>
              <a:rPr lang="en-US" sz="2400" dirty="0"/>
              <a:t>Footstep power generation is an innovative method of converting mechanical stress from footsteps into electrical energy. Using piezoelectric or mechanical systems, this technology captures pressure applied to the floor and transforms it into usable power. It offers a sustainable and eco-friendly solution for low-energy applications in high-footfall areas.</a:t>
            </a:r>
          </a:p>
          <a:p>
            <a:pPr marL="0" indent="0">
              <a:buNone/>
            </a:pPr>
            <a:endParaRPr lang="en-US" altLang="en-IN" sz="2000" dirty="0">
              <a:latin typeface="Arial" panose="020B0604020202020204" pitchFamily="34" charset="0"/>
              <a:cs typeface="Arial" panose="020B0604020202020204" pitchFamily="34" charset="0"/>
            </a:endParaRPr>
          </a:p>
        </p:txBody>
      </p:sp>
      <p:sp>
        <p:nvSpPr>
          <p:cNvPr id="4" name="Date Placeholder 3"/>
          <p:cNvSpPr>
            <a:spLocks noGrp="1"/>
          </p:cNvSpPr>
          <p:nvPr>
            <p:ph type="dt" sz="half" idx="10"/>
          </p:nvPr>
        </p:nvSpPr>
        <p:spPr/>
        <p:txBody>
          <a:bodyPr/>
          <a:lstStyle/>
          <a:p>
            <a:fld id="{EB7275DB-6D13-480B-AC77-F5019BDC5287}" type="datetime3">
              <a:rPr lang="en-US" smtClean="0"/>
              <a:t>10 April 2025</a:t>
            </a:fld>
            <a:endParaRPr lang="en-US"/>
          </a:p>
        </p:txBody>
      </p:sp>
      <p:sp>
        <p:nvSpPr>
          <p:cNvPr id="5" name="Footer Placeholder 4"/>
          <p:cNvSpPr>
            <a:spLocks noGrp="1"/>
          </p:cNvSpPr>
          <p:nvPr>
            <p:ph type="ftr" sz="quarter" idx="11"/>
          </p:nvPr>
        </p:nvSpPr>
        <p:spPr/>
        <p:txBody>
          <a:bodyPr/>
          <a:lstStyle/>
          <a:p>
            <a:r>
              <a:rPr lang="en-US"/>
              <a:t>School of Computing - CSE</a:t>
            </a:r>
          </a:p>
        </p:txBody>
      </p:sp>
      <p:sp>
        <p:nvSpPr>
          <p:cNvPr id="6" name="Slide Number Placeholder 5"/>
          <p:cNvSpPr>
            <a:spLocks noGrp="1"/>
          </p:cNvSpPr>
          <p:nvPr>
            <p:ph type="sldNum" sz="quarter" idx="12"/>
          </p:nvPr>
        </p:nvSpPr>
        <p:spPr/>
        <p:txBody>
          <a:bodyPr/>
          <a:lstStyle/>
          <a:p>
            <a:fld id="{7B28076C-CE04-4A00-BFAA-A90EA8355859}" type="slidenum">
              <a:rPr lang="en-US" smtClean="0"/>
              <a:t>8</a:t>
            </a:fld>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36525"/>
            <a:ext cx="8229600" cy="1143000"/>
          </a:xfrm>
        </p:spPr>
        <p:txBody>
          <a:bodyPr>
            <a:normAutofit/>
          </a:bodyPr>
          <a:lstStyle/>
          <a:p>
            <a:r>
              <a:rPr lang="en-US" sz="3200" b="1" dirty="0">
                <a:latin typeface="Arial Black" panose="020B0A04020102020204" pitchFamily="34" charset="0"/>
              </a:rPr>
              <a:t>EXISTING MODEL</a:t>
            </a:r>
            <a:endParaRPr lang="en-IN" sz="3200" b="1" dirty="0">
              <a:latin typeface="Arial Black" panose="020B0A04020102020204" pitchFamily="34" charset="0"/>
            </a:endParaRPr>
          </a:p>
        </p:txBody>
      </p:sp>
      <p:sp>
        <p:nvSpPr>
          <p:cNvPr id="3" name="Content Placeholder 2"/>
          <p:cNvSpPr>
            <a:spLocks noGrp="1"/>
          </p:cNvSpPr>
          <p:nvPr>
            <p:ph idx="1"/>
          </p:nvPr>
        </p:nvSpPr>
        <p:spPr>
          <a:xfrm>
            <a:off x="457200" y="1259860"/>
            <a:ext cx="8229600" cy="4525963"/>
          </a:xfrm>
        </p:spPr>
        <p:txBody>
          <a:bodyPr>
            <a:noAutofit/>
          </a:bodyPr>
          <a:lstStyle/>
          <a:p>
            <a:pPr marL="0" indent="0" algn="just">
              <a:lnSpc>
                <a:spcPct val="150000"/>
              </a:lnSpc>
              <a:buNone/>
            </a:pPr>
            <a:r>
              <a:rPr lang="en-US" sz="2400" b="1" dirty="0"/>
              <a:t>Existing Model: Kinetic Energy-Based Power Generation</a:t>
            </a:r>
          </a:p>
          <a:p>
            <a:pPr marL="0" indent="0" algn="just">
              <a:lnSpc>
                <a:spcPct val="150000"/>
              </a:lnSpc>
              <a:buNone/>
            </a:pPr>
            <a:r>
              <a:rPr lang="en-US" sz="2400" dirty="0"/>
              <a:t>One widely used model for generating electricity from kinetic energy involves the use of electromagnetic induction, commonly seen in systems like bicycle dynamos and hand-crank generators. In this setup, kinetic energy from motion—such as pedaling, walking, or rotating a handle—is used to rotate a magnet within a coil, inducing an electric current.</a:t>
            </a:r>
            <a:endParaRPr lang="en-US" altLang="en-IN" sz="2400" dirty="0">
              <a:latin typeface="Arial" panose="020B0604020202020204" pitchFamily="34" charset="0"/>
              <a:cs typeface="Arial" panose="020B0604020202020204" pitchFamily="34" charset="0"/>
            </a:endParaRPr>
          </a:p>
        </p:txBody>
      </p:sp>
      <p:sp>
        <p:nvSpPr>
          <p:cNvPr id="4" name="Date Placeholder 3"/>
          <p:cNvSpPr>
            <a:spLocks noGrp="1"/>
          </p:cNvSpPr>
          <p:nvPr>
            <p:ph type="dt" sz="half" idx="10"/>
          </p:nvPr>
        </p:nvSpPr>
        <p:spPr/>
        <p:txBody>
          <a:bodyPr/>
          <a:lstStyle/>
          <a:p>
            <a:fld id="{EB7275DB-6D13-480B-AC77-F5019BDC5287}" type="datetime3">
              <a:rPr lang="en-US" smtClean="0"/>
              <a:t>10 April 2025</a:t>
            </a:fld>
            <a:endParaRPr lang="en-US"/>
          </a:p>
        </p:txBody>
      </p:sp>
      <p:sp>
        <p:nvSpPr>
          <p:cNvPr id="5" name="Footer Placeholder 4"/>
          <p:cNvSpPr>
            <a:spLocks noGrp="1"/>
          </p:cNvSpPr>
          <p:nvPr>
            <p:ph type="ftr" sz="quarter" idx="11"/>
          </p:nvPr>
        </p:nvSpPr>
        <p:spPr/>
        <p:txBody>
          <a:bodyPr/>
          <a:lstStyle/>
          <a:p>
            <a:r>
              <a:rPr lang="en-US"/>
              <a:t>School of Computing - CSE</a:t>
            </a:r>
          </a:p>
        </p:txBody>
      </p:sp>
      <p:sp>
        <p:nvSpPr>
          <p:cNvPr id="6" name="Slide Number Placeholder 5"/>
          <p:cNvSpPr>
            <a:spLocks noGrp="1"/>
          </p:cNvSpPr>
          <p:nvPr>
            <p:ph type="sldNum" sz="quarter" idx="12"/>
          </p:nvPr>
        </p:nvSpPr>
        <p:spPr/>
        <p:txBody>
          <a:bodyPr/>
          <a:lstStyle/>
          <a:p>
            <a:fld id="{7B28076C-CE04-4A00-BFAA-A90EA8355859}" type="slidenum">
              <a:rPr lang="en-US" smtClean="0"/>
              <a:t>9</a:t>
            </a:fld>
            <a:endParaRPr lang="en-US"/>
          </a:p>
        </p:txBody>
      </p:sp>
    </p:spTree>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312</TotalTime>
  <Words>2246</Words>
  <Application>Microsoft Office PowerPoint</Application>
  <PresentationFormat>On-screen Show (4:3)</PresentationFormat>
  <Paragraphs>277</Paragraphs>
  <Slides>30</Slides>
  <Notes>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30</vt:i4>
      </vt:variant>
    </vt:vector>
  </HeadingPairs>
  <TitlesOfParts>
    <vt:vector size="37" baseType="lpstr">
      <vt:lpstr>Arial</vt:lpstr>
      <vt:lpstr>Arial Black</vt:lpstr>
      <vt:lpstr>Bahnschrift</vt:lpstr>
      <vt:lpstr>Calibri</vt:lpstr>
      <vt:lpstr>Cascadia Code ExtraLight</vt:lpstr>
      <vt:lpstr>Times New Roman</vt:lpstr>
      <vt:lpstr>Custom Design</vt:lpstr>
      <vt:lpstr>PowerPoint Presentation</vt:lpstr>
      <vt:lpstr>AGENDA</vt:lpstr>
      <vt:lpstr>ABSTRACT</vt:lpstr>
      <vt:lpstr>OBJECTIVE</vt:lpstr>
      <vt:lpstr>EMPATHIZE</vt:lpstr>
      <vt:lpstr>PROBLEM DEFINITION</vt:lpstr>
      <vt:lpstr>IDEATION</vt:lpstr>
      <vt:lpstr>INTRODUCTION</vt:lpstr>
      <vt:lpstr>EXISTING MODEL</vt:lpstr>
      <vt:lpstr>PROPOSED MODEL</vt:lpstr>
      <vt:lpstr>BLOCK DIAGRAM</vt:lpstr>
      <vt:lpstr>ARCHITECTURE DIAGRAM</vt:lpstr>
      <vt:lpstr>FLOW DIAGRAM</vt:lpstr>
      <vt:lpstr>DESIGN DIAGRAM</vt:lpstr>
      <vt:lpstr>CIRCUIT DIAGRAM</vt:lpstr>
      <vt:lpstr>FEASIBILITY STUDY</vt:lpstr>
      <vt:lpstr>TECHNICAL FEASIBILITY</vt:lpstr>
      <vt:lpstr>ECONOMICAL FEASIBILITY</vt:lpstr>
      <vt:lpstr>MARKET FEASIBILITY</vt:lpstr>
      <vt:lpstr>OPERATIONAL FEASIBILITY</vt:lpstr>
      <vt:lpstr>LEGAL FEASIBILITY</vt:lpstr>
      <vt:lpstr>COMPONENTS/HARDWARE REQUIREMENTS &amp; ASSEMBLING</vt:lpstr>
      <vt:lpstr>STANDARD SPECIFICATION(BIS)</vt:lpstr>
      <vt:lpstr>SOFTWARE REQUIREMENTS</vt:lpstr>
      <vt:lpstr>PROTOTYPE AND IMPLEMENTATION</vt:lpstr>
      <vt:lpstr>TESTING</vt:lpstr>
      <vt:lpstr>FEEDBACK</vt:lpstr>
      <vt:lpstr>APPLICATIONS</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Windows User</dc:creator>
  <cp:lastModifiedBy>ganesh kumar</cp:lastModifiedBy>
  <cp:revision>171</cp:revision>
  <dcterms:created xsi:type="dcterms:W3CDTF">2019-11-06T07:48:00Z</dcterms:created>
  <dcterms:modified xsi:type="dcterms:W3CDTF">2025-04-10T04:02:46Z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B49F0A37A5A6493CB25AD132B1A1F461_12</vt:lpwstr>
  </property>
  <property fmtid="{D5CDD505-2E9C-101B-9397-08002B2CF9AE}" pid="3" name="KSOProductBuildVer">
    <vt:lpwstr>1033-12.2.0.17545</vt:lpwstr>
  </property>
</Properties>
</file>